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7559675" cx="10691800"/>
  <p:notesSz cx="7559675" cy="10691800"/>
  <p:embeddedFontLst>
    <p:embeddedFont>
      <p:font typeface="Lato"/>
      <p:regular r:id="rId59"/>
      <p:bold r:id="rId60"/>
      <p:italic r:id="rId61"/>
      <p:boldItalic r:id="rId62"/>
    </p:embeddedFont>
    <p:embeddedFont>
      <p:font typeface="Montserrat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ato-boldItalic.fntdata"/><Relationship Id="rId61" Type="http://schemas.openxmlformats.org/officeDocument/2006/relationships/font" Target="fonts/Lato-italic.fntdata"/><Relationship Id="rId20" Type="http://schemas.openxmlformats.org/officeDocument/2006/relationships/slide" Target="slides/slide15.xml"/><Relationship Id="rId64" Type="http://schemas.openxmlformats.org/officeDocument/2006/relationships/font" Target="fonts/Montserrat-bold.fntdata"/><Relationship Id="rId63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66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65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Lato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e9b58099b_0_1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0e9b58099b_0_1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e89108557_0_9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10e89108557_0_9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e9b58099b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0e9b58099b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cd0c0a37b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0cd0c0a37b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d1b32c1b2a_1_10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d1b32c1b2a_1_10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cd0c0a37b_0_7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10cd0c0a37b_0_7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0cd0c0a37b_0_8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10cd0c0a37b_0_8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d1b32c1b2a_1_13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d1b32c1b2a_1_13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0cd0c0a37b_0_9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10cd0c0a37b_0_9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cd0c0a37b_0_11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10cd0c0a37b_0_11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e89108557_0_10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10e89108557_0_10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0e89108557_0_1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10e89108557_0_1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0e89108557_0_2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10e89108557_0_2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d1b32c1b2a_1_27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d1b32c1b2a_1_27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e9b58099b_0_2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10e9b58099b_0_2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e89108557_0_4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10e89108557_0_4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d1b32c1b2a_1_18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d1b32c1b2a_1_18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d1b32c1b2a_1_19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d1b32c1b2a_1_19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d1b32c1b2a_1_20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d1b32c1b2a_1_20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d1b32c1b2a_1_23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d1b32c1b2a_1_23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d1b32c1b2a_1_21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d1b32c1b2a_1_21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d1b32c1b2a_1_15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d1b32c1b2a_1_15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d1b32c1b2a_1_15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d1b32c1b2a_1_15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d1b32c1b2a_1_16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d1b32c1b2a_1_16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d1b32c1b2a_1_17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d1b32c1b2a_1_17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d1b32c1b2a_1_18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d1b32c1b2a_1_18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0e89108557_0_10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g10e89108557_0_10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0e89108557_0_9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10e89108557_0_9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534240" y="1768680"/>
            <a:ext cx="962208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2" type="body"/>
          </p:nvPr>
        </p:nvSpPr>
        <p:spPr>
          <a:xfrm>
            <a:off x="534240" y="4058640"/>
            <a:ext cx="962208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2"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3" type="body"/>
          </p:nvPr>
        </p:nvSpPr>
        <p:spPr>
          <a:xfrm>
            <a:off x="534240" y="4058640"/>
            <a:ext cx="469548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4" type="body"/>
          </p:nvPr>
        </p:nvSpPr>
        <p:spPr>
          <a:xfrm>
            <a:off x="5464800" y="4058640"/>
            <a:ext cx="469548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534240" y="1768680"/>
            <a:ext cx="309816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3787560" y="1768680"/>
            <a:ext cx="309816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3" type="body"/>
          </p:nvPr>
        </p:nvSpPr>
        <p:spPr>
          <a:xfrm>
            <a:off x="7041240" y="1768680"/>
            <a:ext cx="309816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4" type="body"/>
          </p:nvPr>
        </p:nvSpPr>
        <p:spPr>
          <a:xfrm>
            <a:off x="534240" y="4058640"/>
            <a:ext cx="309816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5" type="body"/>
          </p:nvPr>
        </p:nvSpPr>
        <p:spPr>
          <a:xfrm>
            <a:off x="3787560" y="4058640"/>
            <a:ext cx="309816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6" type="body"/>
          </p:nvPr>
        </p:nvSpPr>
        <p:spPr>
          <a:xfrm>
            <a:off x="7041240" y="4058640"/>
            <a:ext cx="309816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534240" y="1768680"/>
            <a:ext cx="962208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534240" y="1768680"/>
            <a:ext cx="962208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534240" y="1768680"/>
            <a:ext cx="469548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2" type="body"/>
          </p:nvPr>
        </p:nvSpPr>
        <p:spPr>
          <a:xfrm>
            <a:off x="5464800" y="1768680"/>
            <a:ext cx="469548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idx="1" type="subTitle"/>
          </p:nvPr>
        </p:nvSpPr>
        <p:spPr>
          <a:xfrm>
            <a:off x="534240" y="301320"/>
            <a:ext cx="9622080" cy="585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body"/>
          </p:nvPr>
        </p:nvSpPr>
        <p:spPr>
          <a:xfrm>
            <a:off x="5464800" y="1768680"/>
            <a:ext cx="469548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3" type="body"/>
          </p:nvPr>
        </p:nvSpPr>
        <p:spPr>
          <a:xfrm>
            <a:off x="534240" y="4058640"/>
            <a:ext cx="469548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534240" y="1768680"/>
            <a:ext cx="962208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534240" y="1768680"/>
            <a:ext cx="469548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2"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3" type="body"/>
          </p:nvPr>
        </p:nvSpPr>
        <p:spPr>
          <a:xfrm>
            <a:off x="5464800" y="4058640"/>
            <a:ext cx="469548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2"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3" type="body"/>
          </p:nvPr>
        </p:nvSpPr>
        <p:spPr>
          <a:xfrm>
            <a:off x="534240" y="4058640"/>
            <a:ext cx="962208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" type="body"/>
          </p:nvPr>
        </p:nvSpPr>
        <p:spPr>
          <a:xfrm>
            <a:off x="534240" y="1768680"/>
            <a:ext cx="962208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2" type="body"/>
          </p:nvPr>
        </p:nvSpPr>
        <p:spPr>
          <a:xfrm>
            <a:off x="534240" y="4058640"/>
            <a:ext cx="962208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2"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3" type="body"/>
          </p:nvPr>
        </p:nvSpPr>
        <p:spPr>
          <a:xfrm>
            <a:off x="534240" y="4058640"/>
            <a:ext cx="469548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4" type="body"/>
          </p:nvPr>
        </p:nvSpPr>
        <p:spPr>
          <a:xfrm>
            <a:off x="5464800" y="4058640"/>
            <a:ext cx="469548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534240" y="1768680"/>
            <a:ext cx="309816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2" type="body"/>
          </p:nvPr>
        </p:nvSpPr>
        <p:spPr>
          <a:xfrm>
            <a:off x="3787560" y="1768680"/>
            <a:ext cx="309816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3" type="body"/>
          </p:nvPr>
        </p:nvSpPr>
        <p:spPr>
          <a:xfrm>
            <a:off x="7041240" y="1768680"/>
            <a:ext cx="309816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4" type="body"/>
          </p:nvPr>
        </p:nvSpPr>
        <p:spPr>
          <a:xfrm>
            <a:off x="534240" y="4058640"/>
            <a:ext cx="309816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5" type="body"/>
          </p:nvPr>
        </p:nvSpPr>
        <p:spPr>
          <a:xfrm>
            <a:off x="3787560" y="4058640"/>
            <a:ext cx="309816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6" type="body"/>
          </p:nvPr>
        </p:nvSpPr>
        <p:spPr>
          <a:xfrm>
            <a:off x="7041240" y="4058640"/>
            <a:ext cx="309816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534240" y="1768680"/>
            <a:ext cx="962208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34240" y="1768680"/>
            <a:ext cx="469548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464800" y="1768680"/>
            <a:ext cx="469548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idx="1" type="subTitle"/>
          </p:nvPr>
        </p:nvSpPr>
        <p:spPr>
          <a:xfrm>
            <a:off x="534240" y="301320"/>
            <a:ext cx="9622080" cy="585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5464800" y="1768680"/>
            <a:ext cx="469548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3" type="body"/>
          </p:nvPr>
        </p:nvSpPr>
        <p:spPr>
          <a:xfrm>
            <a:off x="534240" y="4058640"/>
            <a:ext cx="469548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534240" y="1768680"/>
            <a:ext cx="469548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2"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3" type="body"/>
          </p:nvPr>
        </p:nvSpPr>
        <p:spPr>
          <a:xfrm>
            <a:off x="5464800" y="4058640"/>
            <a:ext cx="469548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3" type="body"/>
          </p:nvPr>
        </p:nvSpPr>
        <p:spPr>
          <a:xfrm>
            <a:off x="534240" y="4058640"/>
            <a:ext cx="962208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jp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4.jp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933200" y="252000"/>
            <a:ext cx="992160" cy="93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252000"/>
            <a:ext cx="1159200" cy="9345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/>
          <p:nvPr/>
        </p:nvSpPr>
        <p:spPr>
          <a:xfrm>
            <a:off x="282240" y="7041600"/>
            <a:ext cx="10141200" cy="68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770B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" name="Google Shape;9;p1"/>
          <p:cNvSpPr txBox="1"/>
          <p:nvPr>
            <p:ph type="title"/>
          </p:nvPr>
        </p:nvSpPr>
        <p:spPr>
          <a:xfrm>
            <a:off x="1892160" y="248400"/>
            <a:ext cx="8447400" cy="614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272880" y="1356120"/>
            <a:ext cx="10159560" cy="5453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01600" y="252000"/>
            <a:ext cx="611280" cy="61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4400" y="252000"/>
            <a:ext cx="759240" cy="61128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282240" y="7041600"/>
            <a:ext cx="10141200" cy="68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770B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534240" y="1768680"/>
            <a:ext cx="962208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vincent.chabot@meteo.fr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2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42.png"/><Relationship Id="rId6" Type="http://schemas.openxmlformats.org/officeDocument/2006/relationships/image" Target="../media/image31.png"/><Relationship Id="rId7" Type="http://schemas.openxmlformats.org/officeDocument/2006/relationships/image" Target="../media/image36.png"/><Relationship Id="rId8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jpg"/><Relationship Id="rId10" Type="http://schemas.openxmlformats.org/officeDocument/2006/relationships/image" Target="../media/image6.png"/><Relationship Id="rId13" Type="http://schemas.openxmlformats.org/officeDocument/2006/relationships/image" Target="../media/image12.png"/><Relationship Id="rId12" Type="http://schemas.openxmlformats.org/officeDocument/2006/relationships/image" Target="../media/image13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9" Type="http://schemas.openxmlformats.org/officeDocument/2006/relationships/image" Target="../media/image10.png"/><Relationship Id="rId14" Type="http://schemas.openxmlformats.org/officeDocument/2006/relationships/image" Target="../media/image23.png"/><Relationship Id="rId5" Type="http://schemas.openxmlformats.org/officeDocument/2006/relationships/image" Target="../media/image7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gif"/><Relationship Id="rId4" Type="http://schemas.openxmlformats.org/officeDocument/2006/relationships/image" Target="../media/image53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Relationship Id="rId4" Type="http://schemas.openxmlformats.org/officeDocument/2006/relationships/image" Target="../media/image6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Relationship Id="rId4" Type="http://schemas.openxmlformats.org/officeDocument/2006/relationships/image" Target="../media/image55.png"/><Relationship Id="rId5" Type="http://schemas.openxmlformats.org/officeDocument/2006/relationships/image" Target="../media/image48.png"/><Relationship Id="rId6" Type="http://schemas.openxmlformats.org/officeDocument/2006/relationships/image" Target="../media/image7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Relationship Id="rId4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Relationship Id="rId4" Type="http://schemas.openxmlformats.org/officeDocument/2006/relationships/image" Target="../media/image6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5.png"/><Relationship Id="rId4" Type="http://schemas.openxmlformats.org/officeDocument/2006/relationships/image" Target="../media/image6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4.png"/><Relationship Id="rId10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8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81.png"/><Relationship Id="rId8" Type="http://schemas.openxmlformats.org/officeDocument/2006/relationships/image" Target="../media/image7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2.png"/><Relationship Id="rId4" Type="http://schemas.openxmlformats.org/officeDocument/2006/relationships/image" Target="../media/image66.png"/><Relationship Id="rId5" Type="http://schemas.openxmlformats.org/officeDocument/2006/relationships/image" Target="../media/image7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8.png"/><Relationship Id="rId4" Type="http://schemas.openxmlformats.org/officeDocument/2006/relationships/image" Target="../media/image7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3.png"/><Relationship Id="rId4" Type="http://schemas.openxmlformats.org/officeDocument/2006/relationships/image" Target="../media/image79.png"/><Relationship Id="rId5" Type="http://schemas.openxmlformats.org/officeDocument/2006/relationships/image" Target="../media/image7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/>
          <p:nvPr/>
        </p:nvSpPr>
        <p:spPr>
          <a:xfrm>
            <a:off x="641520" y="2888640"/>
            <a:ext cx="9071280" cy="180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3200" u="none" cap="none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Traitement de données appliqué à la météorologie 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7"/>
          <p:cNvSpPr/>
          <p:nvPr/>
        </p:nvSpPr>
        <p:spPr>
          <a:xfrm>
            <a:off x="660960" y="4906440"/>
            <a:ext cx="8776800" cy="971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Vincent Chabot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u="sng">
                <a:solidFill>
                  <a:schemeClr val="hlink"/>
                </a:solidFill>
                <a:hlinkClick r:id="rId3"/>
              </a:rPr>
              <a:t>vincent.chabot@meteo.fr</a:t>
            </a:r>
            <a:br>
              <a:rPr b="0" i="0" lang="fr-FR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fr-F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18/01/2022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/>
          <p:nvPr/>
        </p:nvSpPr>
        <p:spPr>
          <a:xfrm>
            <a:off x="328320" y="1962720"/>
            <a:ext cx="8447400" cy="28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200">
                <a:solidFill>
                  <a:srgbClr val="5770BE"/>
                </a:solidFill>
              </a:rPr>
              <a:t>2</a:t>
            </a:r>
            <a:r>
              <a:rPr b="1" lang="fr-FR" sz="32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 L</a:t>
            </a:r>
            <a:r>
              <a:rPr b="1" lang="fr-FR" sz="3200">
                <a:solidFill>
                  <a:srgbClr val="5770BE"/>
                </a:solidFill>
              </a:rPr>
              <a:t>e Machine Learning à </a:t>
            </a:r>
            <a:r>
              <a:rPr b="1" lang="fr-FR" sz="32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 Météo France 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/>
          <p:nvPr/>
        </p:nvSpPr>
        <p:spPr>
          <a:xfrm>
            <a:off x="264450" y="955850"/>
            <a:ext cx="10248000" cy="67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770BE"/>
                </a:solidFill>
              </a:rPr>
              <a:t>Machine learning à Météo-France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7"/>
          <p:cNvSpPr/>
          <p:nvPr/>
        </p:nvSpPr>
        <p:spPr>
          <a:xfrm>
            <a:off x="289800" y="1803600"/>
            <a:ext cx="101973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7"/>
          <p:cNvSpPr/>
          <p:nvPr/>
        </p:nvSpPr>
        <p:spPr>
          <a:xfrm>
            <a:off x="264600" y="5166360"/>
            <a:ext cx="1321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7"/>
          <p:cNvSpPr/>
          <p:nvPr/>
        </p:nvSpPr>
        <p:spPr>
          <a:xfrm>
            <a:off x="264600" y="1650700"/>
            <a:ext cx="9394800" cy="50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/>
              <a:t>Qui ?   </a:t>
            </a:r>
            <a:endParaRPr b="1" sz="2000"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Équipes</a:t>
            </a:r>
            <a:r>
              <a:rPr lang="fr-FR" sz="2000"/>
              <a:t> historiques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   			+</a:t>
            </a:r>
            <a:endParaRPr sz="2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</a:rPr>
              <a:t>Equipe DataScience et Consulting	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FR" sz="2000">
                <a:solidFill>
                  <a:schemeClr val="dk1"/>
                </a:solidFill>
              </a:rPr>
              <a:t>  			+</a:t>
            </a:r>
            <a:endParaRPr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Création d’un LabIA (2019)</a:t>
            </a:r>
            <a:endParaRPr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             +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 	Appropriation au sein des équipes métiers (notamment au CNRM)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-FR" sz="2000">
                <a:solidFill>
                  <a:schemeClr val="dk1"/>
                </a:solidFill>
              </a:rPr>
              <a:t>Organisations transverses : 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fr-FR" sz="2000">
                <a:solidFill>
                  <a:schemeClr val="dk1"/>
                </a:solidFill>
              </a:rPr>
              <a:t>Club Deep Learning  (depuis 2017)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fr-FR" sz="2000">
                <a:solidFill>
                  <a:schemeClr val="dk1"/>
                </a:solidFill>
              </a:rPr>
              <a:t>Groupe de Travail Thématique Transverse IA (depuis 2020)</a:t>
            </a:r>
            <a:endParaRPr sz="2000"/>
          </a:p>
        </p:txBody>
      </p:sp>
      <p:pic>
        <p:nvPicPr>
          <p:cNvPr id="244" name="Google Shape;2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4050" y="1746450"/>
            <a:ext cx="1497325" cy="149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4725" y="1980975"/>
            <a:ext cx="1836225" cy="102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/>
          <p:nvPr/>
        </p:nvSpPr>
        <p:spPr>
          <a:xfrm>
            <a:off x="264600" y="896400"/>
            <a:ext cx="10248000" cy="67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770BE"/>
                </a:solidFill>
              </a:rPr>
              <a:t>FTAP : Création d’un 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Lab IA pour 3 ans 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/>
          <p:nvPr/>
        </p:nvSpPr>
        <p:spPr>
          <a:xfrm>
            <a:off x="289800" y="1803600"/>
            <a:ext cx="101973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8"/>
          <p:cNvSpPr/>
          <p:nvPr/>
        </p:nvSpPr>
        <p:spPr>
          <a:xfrm>
            <a:off x="264600" y="5166360"/>
            <a:ext cx="1321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8"/>
          <p:cNvSpPr/>
          <p:nvPr/>
        </p:nvSpPr>
        <p:spPr>
          <a:xfrm>
            <a:off x="147825" y="1692025"/>
            <a:ext cx="8278800" cy="50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/>
              <a:t>Accélération de l’investissement en l’IA : </a:t>
            </a:r>
            <a:endParaRPr b="1" sz="2000"/>
          </a:p>
          <a:p>
            <a:pPr indent="-34848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fr-FR" sz="2000"/>
              <a:t>Création en 2019 d’un LabIA pour 3 ans</a:t>
            </a:r>
            <a:endParaRPr sz="2000"/>
          </a:p>
          <a:p>
            <a:pPr indent="-34848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fr-FR" sz="2000"/>
              <a:t>7 experts recrutés (DataScientist ou Infra) pour 3 ans   </a:t>
            </a:r>
            <a:endParaRPr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/>
              <a:t>Missions : </a:t>
            </a:r>
            <a:endParaRPr b="1"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-FR" sz="2000"/>
              <a:t>Faciliter l’</a:t>
            </a:r>
            <a:r>
              <a:rPr b="1" lang="fr-FR" sz="2000"/>
              <a:t>accès à la donnée </a:t>
            </a:r>
            <a:r>
              <a:rPr lang="fr-FR" sz="2000"/>
              <a:t>en interne</a:t>
            </a:r>
            <a:endParaRPr sz="20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-FR" sz="2000"/>
              <a:t>Installer et </a:t>
            </a:r>
            <a:r>
              <a:rPr b="1" lang="fr-FR" sz="2000"/>
              <a:t>administrer</a:t>
            </a:r>
            <a:r>
              <a:rPr lang="fr-FR" sz="2000"/>
              <a:t> une infrastructure GPU </a:t>
            </a:r>
            <a:endParaRPr sz="20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-FR" sz="2000"/>
              <a:t>Organiser des sessions de </a:t>
            </a:r>
            <a:r>
              <a:rPr b="1" lang="fr-FR" sz="2000"/>
              <a:t>formation</a:t>
            </a:r>
            <a:r>
              <a:rPr lang="fr-FR" sz="2000"/>
              <a:t> interne</a:t>
            </a:r>
            <a:endParaRPr sz="20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-FR" sz="2000"/>
              <a:t>Faire du </a:t>
            </a:r>
            <a:r>
              <a:rPr b="1" lang="fr-FR" sz="2000"/>
              <a:t>support</a:t>
            </a:r>
            <a:r>
              <a:rPr lang="fr-FR" sz="2000"/>
              <a:t> pour le ML et le DL</a:t>
            </a:r>
            <a:endParaRPr sz="20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-FR" sz="2000"/>
              <a:t>Mettre à disposition un jeu de donnée libre (https://</a:t>
            </a:r>
            <a:r>
              <a:rPr b="1" lang="fr-FR" sz="2000"/>
              <a:t>meteonet</a:t>
            </a:r>
            <a:r>
              <a:rPr lang="fr-FR" sz="2000"/>
              <a:t>.umr-cnrm.fr/)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54" name="Google Shape;25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6876" y="1692036"/>
            <a:ext cx="1820551" cy="4683225"/>
          </a:xfrm>
          <a:prstGeom prst="rect">
            <a:avLst/>
          </a:prstGeom>
          <a:noFill/>
          <a:ln>
            <a:noFill/>
          </a:ln>
          <a:effectLst>
            <a:outerShdw dir="5400000" dist="19080">
              <a:srgbClr val="000000">
                <a:alpha val="49800"/>
              </a:srgbClr>
            </a:outerShdw>
          </a:effectLst>
        </p:spPr>
      </p:pic>
      <p:sp>
        <p:nvSpPr>
          <p:cNvPr id="255" name="Google Shape;255;p38"/>
          <p:cNvSpPr txBox="1"/>
          <p:nvPr/>
        </p:nvSpPr>
        <p:spPr>
          <a:xfrm>
            <a:off x="8546875" y="1218650"/>
            <a:ext cx="206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Infra GPU du LabIA</a:t>
            </a:r>
            <a:endParaRPr/>
          </a:p>
        </p:txBody>
      </p:sp>
      <p:sp>
        <p:nvSpPr>
          <p:cNvPr id="256" name="Google Shape;256;p38"/>
          <p:cNvSpPr txBox="1"/>
          <p:nvPr/>
        </p:nvSpPr>
        <p:spPr>
          <a:xfrm>
            <a:off x="8664700" y="6568250"/>
            <a:ext cx="151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20 GPUs Nvidia Tesla V100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/>
          <p:nvPr/>
        </p:nvSpPr>
        <p:spPr>
          <a:xfrm>
            <a:off x="264600" y="896400"/>
            <a:ext cx="10248000" cy="67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770BE"/>
                </a:solidFill>
              </a:rPr>
              <a:t>FTAP : Création d’un 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Lab IA pour 3 ans 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9"/>
          <p:cNvSpPr/>
          <p:nvPr/>
        </p:nvSpPr>
        <p:spPr>
          <a:xfrm>
            <a:off x="289800" y="1803600"/>
            <a:ext cx="101973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9"/>
          <p:cNvSpPr/>
          <p:nvPr/>
        </p:nvSpPr>
        <p:spPr>
          <a:xfrm>
            <a:off x="264600" y="5166360"/>
            <a:ext cx="1321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9"/>
          <p:cNvSpPr/>
          <p:nvPr/>
        </p:nvSpPr>
        <p:spPr>
          <a:xfrm>
            <a:off x="147825" y="1692025"/>
            <a:ext cx="8878500" cy="50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/>
              <a:t>Comité de pilotage :</a:t>
            </a:r>
            <a:r>
              <a:rPr lang="fr-FR" sz="2000"/>
              <a:t> </a:t>
            </a:r>
            <a:endParaRPr sz="2000"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Un représentant de chaque direction. 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Structure en cours de pérennisation.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/>
              <a:t>Travail double : </a:t>
            </a:r>
            <a:endParaRPr b="1" sz="2000"/>
          </a:p>
          <a:p>
            <a:pPr indent="-355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Connaissance de la DataScience, du machine learning.</a:t>
            </a:r>
            <a:endParaRPr sz="2000"/>
          </a:p>
          <a:p>
            <a:pPr indent="-355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Capacité à discuter avec des experts “métiers” : </a:t>
            </a:r>
            <a:endParaRPr sz="2000"/>
          </a:p>
          <a:p>
            <a:pPr indent="-3556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fr-FR" sz="2000"/>
              <a:t>Sur l’accès aux données,</a:t>
            </a:r>
            <a:endParaRPr sz="2000"/>
          </a:p>
          <a:p>
            <a:pPr indent="-3556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fr-FR" sz="2000"/>
              <a:t>Sur leurs thématiques et leurs besoins. 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/>
          <p:nvPr/>
        </p:nvSpPr>
        <p:spPr>
          <a:xfrm>
            <a:off x="328320" y="1962720"/>
            <a:ext cx="8447400" cy="2854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200">
                <a:solidFill>
                  <a:srgbClr val="5770BE"/>
                </a:solidFill>
              </a:rPr>
              <a:t>3</a:t>
            </a:r>
            <a:r>
              <a:rPr b="1" lang="fr-FR" sz="32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 Exemples d’applications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0"/>
          <p:cNvSpPr txBox="1"/>
          <p:nvPr/>
        </p:nvSpPr>
        <p:spPr>
          <a:xfrm>
            <a:off x="537750" y="4265225"/>
            <a:ext cx="97212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Les résultats présentés par la suite sont le travail de nombreuses personnes à Météo-France.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En particulier 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   Léa Berthomier, Bruno Pradel, Gwenaëlle Larvor, Brice Le Pape, Lamyaa Bouzbiba, Lior Perez,  Sylvain Guttierez, Lambert Fatoux, Victor Dobremer, Louis Roussel, Paul Pluntz…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/>
          <p:nvPr/>
        </p:nvSpPr>
        <p:spPr>
          <a:xfrm>
            <a:off x="328320" y="1962720"/>
            <a:ext cx="8447400" cy="2854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200">
                <a:solidFill>
                  <a:srgbClr val="5770BE"/>
                </a:solidFill>
              </a:rPr>
              <a:t>3</a:t>
            </a:r>
            <a:r>
              <a:rPr b="1" lang="fr-FR" sz="32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.1 Prévision immédiate de nébulosité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/>
          <p:nvPr/>
        </p:nvSpPr>
        <p:spPr>
          <a:xfrm>
            <a:off x="264600" y="1080000"/>
            <a:ext cx="8540640" cy="679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.1 Prévision immédiate de nébulosité 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2"/>
          <p:cNvSpPr/>
          <p:nvPr/>
        </p:nvSpPr>
        <p:spPr>
          <a:xfrm>
            <a:off x="264600" y="5166360"/>
            <a:ext cx="1321200" cy="26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2"/>
          <p:cNvSpPr/>
          <p:nvPr/>
        </p:nvSpPr>
        <p:spPr>
          <a:xfrm>
            <a:off x="377280" y="1944000"/>
            <a:ext cx="1779120" cy="36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Quoi ?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2"/>
          <p:cNvSpPr/>
          <p:nvPr/>
        </p:nvSpPr>
        <p:spPr>
          <a:xfrm>
            <a:off x="377280" y="2493720"/>
            <a:ext cx="5705280" cy="1919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19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lang="fr-F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Prévision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5519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l’évolution de la couverture nuageuse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5519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à courte échéance, jusqu’à </a:t>
            </a:r>
            <a:r>
              <a:rPr lang="fr-FR" sz="2000"/>
              <a:t>2</a:t>
            </a: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h30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5519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 l’ensemble du globe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5519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 type de nuages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5519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 quasi-instantané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42"/>
          <p:cNvPicPr preferRelativeResize="0"/>
          <p:nvPr/>
        </p:nvPicPr>
        <p:blipFill rotWithShape="1">
          <a:blip r:embed="rId3">
            <a:alphaModFix/>
          </a:blip>
          <a:srcRect b="0" l="79461" r="0" t="0"/>
          <a:stretch/>
        </p:blipFill>
        <p:spPr>
          <a:xfrm>
            <a:off x="7318080" y="2409120"/>
            <a:ext cx="2743560" cy="2921400"/>
          </a:xfrm>
          <a:prstGeom prst="rect">
            <a:avLst/>
          </a:prstGeom>
          <a:noFill/>
          <a:ln>
            <a:noFill/>
          </a:ln>
          <a:effectLst>
            <a:outerShdw dir="5400000" dist="19080">
              <a:srgbClr val="000000">
                <a:alpha val="49803"/>
              </a:srgbClr>
            </a:outerShdw>
          </a:effectLst>
        </p:spPr>
      </p:pic>
      <p:sp>
        <p:nvSpPr>
          <p:cNvPr id="285" name="Google Shape;285;p42"/>
          <p:cNvSpPr/>
          <p:nvPr/>
        </p:nvSpPr>
        <p:spPr>
          <a:xfrm>
            <a:off x="7891200" y="5098320"/>
            <a:ext cx="1597680" cy="396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Cloud Type (CT)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2"/>
          <p:cNvSpPr/>
          <p:nvPr/>
        </p:nvSpPr>
        <p:spPr>
          <a:xfrm>
            <a:off x="7898400" y="2167560"/>
            <a:ext cx="14022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Données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2"/>
          <p:cNvSpPr/>
          <p:nvPr/>
        </p:nvSpPr>
        <p:spPr>
          <a:xfrm>
            <a:off x="7413120" y="5498640"/>
            <a:ext cx="2553480" cy="6094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fr-F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nuages hauts, bas, moyens, ciel clair...etc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/>
          <p:nvPr/>
        </p:nvSpPr>
        <p:spPr>
          <a:xfrm>
            <a:off x="264600" y="1080000"/>
            <a:ext cx="8540640" cy="679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.1 Prévision immédiate de nébulosité 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3"/>
          <p:cNvSpPr/>
          <p:nvPr/>
        </p:nvSpPr>
        <p:spPr>
          <a:xfrm>
            <a:off x="203050" y="2309450"/>
            <a:ext cx="101973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3"/>
          <p:cNvSpPr/>
          <p:nvPr/>
        </p:nvSpPr>
        <p:spPr>
          <a:xfrm>
            <a:off x="264600" y="5166360"/>
            <a:ext cx="1321200" cy="26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3"/>
          <p:cNvSpPr/>
          <p:nvPr/>
        </p:nvSpPr>
        <p:spPr>
          <a:xfrm>
            <a:off x="377280" y="1944000"/>
            <a:ext cx="1779120" cy="36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Pourquoi ?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43"/>
          <p:cNvGrpSpPr/>
          <p:nvPr/>
        </p:nvGrpSpPr>
        <p:grpSpPr>
          <a:xfrm>
            <a:off x="2430600" y="2039755"/>
            <a:ext cx="7665840" cy="3953995"/>
            <a:chOff x="1468800" y="2562480"/>
            <a:chExt cx="7665840" cy="3953995"/>
          </a:xfrm>
        </p:grpSpPr>
        <p:pic>
          <p:nvPicPr>
            <p:cNvPr id="297" name="Google Shape;297;p43"/>
            <p:cNvPicPr preferRelativeResize="0"/>
            <p:nvPr/>
          </p:nvPicPr>
          <p:blipFill rotWithShape="1">
            <a:blip r:embed="rId3">
              <a:alphaModFix/>
            </a:blip>
            <a:srcRect b="0" l="53483" r="99985" t="0"/>
            <a:stretch/>
          </p:blipFill>
          <p:spPr>
            <a:xfrm>
              <a:off x="1479600" y="2562480"/>
              <a:ext cx="2890800" cy="3039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43"/>
            <p:cNvPicPr preferRelativeResize="0"/>
            <p:nvPr/>
          </p:nvPicPr>
          <p:blipFill rotWithShape="1">
            <a:blip r:embed="rId4">
              <a:alphaModFix/>
            </a:blip>
            <a:srcRect b="0" l="23250" r="23250" t="0"/>
            <a:stretch/>
          </p:blipFill>
          <p:spPr>
            <a:xfrm>
              <a:off x="6243840" y="2562480"/>
              <a:ext cx="2890800" cy="3039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" name="Google Shape;299;p43"/>
            <p:cNvSpPr/>
            <p:nvPr/>
          </p:nvSpPr>
          <p:spPr>
            <a:xfrm>
              <a:off x="1468800" y="5602675"/>
              <a:ext cx="2705400" cy="9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fr-FR" sz="2000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Prévoir la production des panneaux solaires</a:t>
              </a:r>
              <a:endParaRPr b="0" sz="20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3"/>
            <p:cNvSpPr/>
            <p:nvPr/>
          </p:nvSpPr>
          <p:spPr>
            <a:xfrm>
              <a:off x="6243853" y="5602675"/>
              <a:ext cx="2705400" cy="9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fr-FR" sz="2000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Optimiser les prises de vue satellite</a:t>
              </a:r>
              <a:endParaRPr b="0" sz="20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1" name="Google Shape;301;p43"/>
          <p:cNvSpPr/>
          <p:nvPr/>
        </p:nvSpPr>
        <p:spPr>
          <a:xfrm>
            <a:off x="203050" y="5824000"/>
            <a:ext cx="94521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 strike="noStrike">
                <a:solidFill>
                  <a:srgbClr val="000000"/>
                </a:solidFill>
              </a:rPr>
              <a:t>Futurs utilisateurs :</a:t>
            </a:r>
            <a:endParaRPr b="1" sz="2000" strike="noStrike"/>
          </a:p>
          <a:p>
            <a:pPr indent="-3552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lang="fr-F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Airbus : spatial et aéronautique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552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lang="fr-F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Service interne de bureau d’études sur la thématique Énergie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/>
          <p:nvPr/>
        </p:nvSpPr>
        <p:spPr>
          <a:xfrm>
            <a:off x="274600" y="1080000"/>
            <a:ext cx="8540700" cy="67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.1 Prévision immédiate de nébulosité 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4"/>
          <p:cNvSpPr/>
          <p:nvPr/>
        </p:nvSpPr>
        <p:spPr>
          <a:xfrm>
            <a:off x="2001975" y="3461992"/>
            <a:ext cx="12288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4"/>
          <p:cNvSpPr/>
          <p:nvPr/>
        </p:nvSpPr>
        <p:spPr>
          <a:xfrm>
            <a:off x="5" y="1695950"/>
            <a:ext cx="177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Comment ?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44"/>
          <p:cNvPicPr preferRelativeResize="0"/>
          <p:nvPr/>
        </p:nvPicPr>
        <p:blipFill rotWithShape="1">
          <a:blip r:embed="rId3">
            <a:alphaModFix/>
          </a:blip>
          <a:srcRect b="3236" l="34460" r="34350" t="3645"/>
          <a:stretch/>
        </p:blipFill>
        <p:spPr>
          <a:xfrm>
            <a:off x="5386006" y="2004261"/>
            <a:ext cx="1963933" cy="1715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4"/>
          <p:cNvPicPr preferRelativeResize="0"/>
          <p:nvPr/>
        </p:nvPicPr>
        <p:blipFill rotWithShape="1">
          <a:blip r:embed="rId4">
            <a:alphaModFix/>
          </a:blip>
          <a:srcRect b="-71596" l="143762" r="-64853" t="71596"/>
          <a:stretch/>
        </p:blipFill>
        <p:spPr>
          <a:xfrm>
            <a:off x="8815294" y="2061043"/>
            <a:ext cx="1784783" cy="160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4"/>
          <p:cNvPicPr preferRelativeResize="0"/>
          <p:nvPr/>
        </p:nvPicPr>
        <p:blipFill rotWithShape="1">
          <a:blip r:embed="rId5">
            <a:alphaModFix/>
          </a:blip>
          <a:srcRect b="0" l="78909" r="0" t="0"/>
          <a:stretch/>
        </p:blipFill>
        <p:spPr>
          <a:xfrm>
            <a:off x="2512820" y="1759198"/>
            <a:ext cx="2542228" cy="228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4"/>
          <p:cNvPicPr preferRelativeResize="0"/>
          <p:nvPr/>
        </p:nvPicPr>
        <p:blipFill rotWithShape="1">
          <a:blip r:embed="rId6">
            <a:alphaModFix/>
          </a:blip>
          <a:srcRect b="5007" l="67437" r="1374" t="4111"/>
          <a:stretch/>
        </p:blipFill>
        <p:spPr>
          <a:xfrm>
            <a:off x="7974125" y="1959361"/>
            <a:ext cx="1963932" cy="171503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4"/>
          <p:cNvSpPr txBox="1"/>
          <p:nvPr/>
        </p:nvSpPr>
        <p:spPr>
          <a:xfrm>
            <a:off x="4273750" y="4029550"/>
            <a:ext cx="106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Croping</a:t>
            </a:r>
            <a:endParaRPr/>
          </a:p>
        </p:txBody>
      </p:sp>
      <p:sp>
        <p:nvSpPr>
          <p:cNvPr id="314" name="Google Shape;314;p44"/>
          <p:cNvSpPr/>
          <p:nvPr/>
        </p:nvSpPr>
        <p:spPr>
          <a:xfrm>
            <a:off x="4250359" y="3585579"/>
            <a:ext cx="1113900" cy="3885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4"/>
          <p:cNvSpPr/>
          <p:nvPr/>
        </p:nvSpPr>
        <p:spPr>
          <a:xfrm>
            <a:off x="7176292" y="3674391"/>
            <a:ext cx="1113900" cy="3885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4"/>
          <p:cNvSpPr txBox="1"/>
          <p:nvPr/>
        </p:nvSpPr>
        <p:spPr>
          <a:xfrm>
            <a:off x="7144201" y="4085028"/>
            <a:ext cx="11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Binarisation</a:t>
            </a:r>
            <a:endParaRPr/>
          </a:p>
        </p:txBody>
      </p:sp>
      <p:sp>
        <p:nvSpPr>
          <p:cNvPr id="317" name="Google Shape;317;p44"/>
          <p:cNvSpPr/>
          <p:nvPr/>
        </p:nvSpPr>
        <p:spPr>
          <a:xfrm>
            <a:off x="1288400" y="6173985"/>
            <a:ext cx="1273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44"/>
          <p:cNvPicPr preferRelativeResize="0"/>
          <p:nvPr/>
        </p:nvPicPr>
        <p:blipFill rotWithShape="1">
          <a:blip r:embed="rId7">
            <a:alphaModFix/>
          </a:blip>
          <a:srcRect b="-71600" l="143761" r="-64852" t="71600"/>
          <a:stretch/>
        </p:blipFill>
        <p:spPr>
          <a:xfrm>
            <a:off x="8352042" y="4764886"/>
            <a:ext cx="1850360" cy="16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4"/>
          <p:cNvSpPr/>
          <p:nvPr/>
        </p:nvSpPr>
        <p:spPr>
          <a:xfrm>
            <a:off x="2985997" y="4682700"/>
            <a:ext cx="7065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2400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38190" y="5297050"/>
            <a:ext cx="7500021" cy="2005673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4"/>
          <p:cNvSpPr/>
          <p:nvPr/>
        </p:nvSpPr>
        <p:spPr>
          <a:xfrm>
            <a:off x="2986007" y="6159122"/>
            <a:ext cx="4959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2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 = 0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4"/>
          <p:cNvSpPr/>
          <p:nvPr/>
        </p:nvSpPr>
        <p:spPr>
          <a:xfrm>
            <a:off x="4251401" y="6159122"/>
            <a:ext cx="824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2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 = 15 min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4"/>
          <p:cNvSpPr/>
          <p:nvPr/>
        </p:nvSpPr>
        <p:spPr>
          <a:xfrm>
            <a:off x="5776470" y="6159122"/>
            <a:ext cx="824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2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 = 30 min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4"/>
          <p:cNvSpPr/>
          <p:nvPr/>
        </p:nvSpPr>
        <p:spPr>
          <a:xfrm>
            <a:off x="7301192" y="6159122"/>
            <a:ext cx="824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2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 = 45 min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4"/>
          <p:cNvSpPr/>
          <p:nvPr/>
        </p:nvSpPr>
        <p:spPr>
          <a:xfrm>
            <a:off x="8894651" y="6159122"/>
            <a:ext cx="569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2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 = 1h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4"/>
          <p:cNvSpPr/>
          <p:nvPr/>
        </p:nvSpPr>
        <p:spPr>
          <a:xfrm>
            <a:off x="2822148" y="7183525"/>
            <a:ext cx="824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2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 = 1h15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4"/>
          <p:cNvSpPr/>
          <p:nvPr/>
        </p:nvSpPr>
        <p:spPr>
          <a:xfrm>
            <a:off x="4251401" y="7183525"/>
            <a:ext cx="824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2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 = 1h30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4"/>
          <p:cNvSpPr/>
          <p:nvPr/>
        </p:nvSpPr>
        <p:spPr>
          <a:xfrm>
            <a:off x="5776470" y="7183525"/>
            <a:ext cx="824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2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 = 1h45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4"/>
          <p:cNvSpPr/>
          <p:nvPr/>
        </p:nvSpPr>
        <p:spPr>
          <a:xfrm>
            <a:off x="7428599" y="7183525"/>
            <a:ext cx="569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2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 = 2h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4"/>
          <p:cNvSpPr/>
          <p:nvPr/>
        </p:nvSpPr>
        <p:spPr>
          <a:xfrm>
            <a:off x="8825914" y="7183525"/>
            <a:ext cx="824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2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 = 2h15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4"/>
          <p:cNvSpPr/>
          <p:nvPr/>
        </p:nvSpPr>
        <p:spPr>
          <a:xfrm rot="10800000">
            <a:off x="8457254" y="5247225"/>
            <a:ext cx="324" cy="114242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44"/>
          <p:cNvSpPr/>
          <p:nvPr/>
        </p:nvSpPr>
        <p:spPr>
          <a:xfrm>
            <a:off x="4946760" y="4973263"/>
            <a:ext cx="7791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7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Inputs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4"/>
          <p:cNvSpPr/>
          <p:nvPr/>
        </p:nvSpPr>
        <p:spPr>
          <a:xfrm>
            <a:off x="8636017" y="4973263"/>
            <a:ext cx="10863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7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Outputs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4"/>
          <p:cNvSpPr/>
          <p:nvPr/>
        </p:nvSpPr>
        <p:spPr>
          <a:xfrm>
            <a:off x="41055" y="4457495"/>
            <a:ext cx="8853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883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1" lang="fr-FR" sz="1900" strike="noStrike">
                <a:solidFill>
                  <a:srgbClr val="000000"/>
                </a:solidFill>
              </a:rPr>
              <a:t>Constitution du jeu de données</a:t>
            </a:r>
            <a:r>
              <a:rPr b="0" lang="fr-FR" sz="1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900" strike="noStrike">
              <a:latin typeface="Arial"/>
              <a:ea typeface="Arial"/>
              <a:cs typeface="Arial"/>
              <a:sym typeface="Arial"/>
            </a:endParaRPr>
          </a:p>
          <a:p>
            <a:pPr indent="-34883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b="0" i="0" lang="fr-F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plus de 6000 séquences d’images couvrant 2017 et 2018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4"/>
          <p:cNvSpPr/>
          <p:nvPr/>
        </p:nvSpPr>
        <p:spPr>
          <a:xfrm>
            <a:off x="236655" y="2125907"/>
            <a:ext cx="8853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883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1" lang="fr-FR" sz="1900"/>
              <a:t>Prétraitement</a:t>
            </a:r>
            <a:endParaRPr b="0" sz="19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/>
          <p:nvPr/>
        </p:nvSpPr>
        <p:spPr>
          <a:xfrm>
            <a:off x="264600" y="1080000"/>
            <a:ext cx="8540640" cy="679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.1 Prévision immédiate de nébulosité  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5"/>
          <p:cNvSpPr/>
          <p:nvPr/>
        </p:nvSpPr>
        <p:spPr>
          <a:xfrm>
            <a:off x="377263" y="1711800"/>
            <a:ext cx="594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Comment : Prévision binaires?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5"/>
          <p:cNvSpPr/>
          <p:nvPr/>
        </p:nvSpPr>
        <p:spPr>
          <a:xfrm>
            <a:off x="377274" y="2185050"/>
            <a:ext cx="2508000" cy="18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Entrée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images satellites es</a:t>
            </a:r>
            <a:r>
              <a:rPr lang="fr-FR" sz="1800"/>
              <a:t>pacées </a:t>
            </a:r>
            <a:r>
              <a:rPr b="0" lang="fr-FR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15min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Valeurs :</a:t>
            </a:r>
            <a:r>
              <a:rPr b="0" lang="fr-FR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nuage (1) ou pas nuage (0)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5"/>
          <p:cNvSpPr/>
          <p:nvPr/>
        </p:nvSpPr>
        <p:spPr>
          <a:xfrm>
            <a:off x="7482725" y="2076900"/>
            <a:ext cx="3209100" cy="25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Sortie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10</a:t>
            </a:r>
            <a:r>
              <a:rPr b="0" lang="fr-FR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images satellites prévues </a:t>
            </a:r>
            <a:r>
              <a:rPr lang="fr-FR" sz="1800"/>
              <a:t>(2h30)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Valeurs :</a:t>
            </a:r>
            <a:r>
              <a:rPr b="0" lang="fr-FR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probabilité d’avoir un nuage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5"/>
          <p:cNvSpPr/>
          <p:nvPr/>
        </p:nvSpPr>
        <p:spPr>
          <a:xfrm>
            <a:off x="3539275" y="2559450"/>
            <a:ext cx="2779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Réseau de neurones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U-Net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100" y="4181400"/>
            <a:ext cx="8252084" cy="33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/>
          <p:nvPr/>
        </p:nvSpPr>
        <p:spPr>
          <a:xfrm>
            <a:off x="247250" y="2332025"/>
            <a:ext cx="101973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8"/>
          <p:cNvSpPr/>
          <p:nvPr/>
        </p:nvSpPr>
        <p:spPr>
          <a:xfrm>
            <a:off x="264600" y="5166360"/>
            <a:ext cx="1321200" cy="26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8"/>
          <p:cNvSpPr txBox="1"/>
          <p:nvPr/>
        </p:nvSpPr>
        <p:spPr>
          <a:xfrm>
            <a:off x="143995" y="1123738"/>
            <a:ext cx="35364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latin typeface="Arial"/>
                <a:ea typeface="Arial"/>
                <a:cs typeface="Arial"/>
                <a:sym typeface="Arial"/>
              </a:rPr>
              <a:t>Observer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8"/>
          <p:cNvSpPr txBox="1"/>
          <p:nvPr/>
        </p:nvSpPr>
        <p:spPr>
          <a:xfrm>
            <a:off x="6377600" y="1123750"/>
            <a:ext cx="3312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800" strike="noStrike">
                <a:latin typeface="Arial"/>
                <a:ea typeface="Arial"/>
                <a:cs typeface="Arial"/>
                <a:sym typeface="Arial"/>
              </a:rPr>
              <a:t>Prévoir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8"/>
          <p:cNvSpPr txBox="1"/>
          <p:nvPr/>
        </p:nvSpPr>
        <p:spPr>
          <a:xfrm>
            <a:off x="3940800" y="4647560"/>
            <a:ext cx="5832000" cy="8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800" strike="noStrike">
                <a:latin typeface="Arial"/>
                <a:ea typeface="Arial"/>
                <a:cs typeface="Arial"/>
                <a:sym typeface="Arial"/>
              </a:rPr>
              <a:t>Disséminer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000" y="1944000"/>
            <a:ext cx="2520000" cy="19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1018" y="1620045"/>
            <a:ext cx="2652120" cy="1268280"/>
          </a:xfrm>
          <a:prstGeom prst="rect">
            <a:avLst/>
          </a:prstGeom>
          <a:noFill/>
          <a:ln>
            <a:noFill/>
          </a:ln>
          <a:effectLst>
            <a:outerShdw dir="5400000" dist="19080">
              <a:srgbClr val="000000">
                <a:alpha val="49803"/>
              </a:srgbClr>
            </a:outerShdw>
          </a:effectLst>
        </p:spPr>
      </p:pic>
      <p:pic>
        <p:nvPicPr>
          <p:cNvPr id="130" name="Google Shape;130;p28"/>
          <p:cNvPicPr preferRelativeResize="0"/>
          <p:nvPr/>
        </p:nvPicPr>
        <p:blipFill rotWithShape="1">
          <a:blip r:embed="rId5">
            <a:alphaModFix/>
          </a:blip>
          <a:srcRect b="2521" l="0" r="0" t="0"/>
          <a:stretch/>
        </p:blipFill>
        <p:spPr>
          <a:xfrm>
            <a:off x="8165160" y="1682280"/>
            <a:ext cx="2418840" cy="22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8"/>
          <p:cNvPicPr preferRelativeResize="0"/>
          <p:nvPr/>
        </p:nvPicPr>
        <p:blipFill rotWithShape="1">
          <a:blip r:embed="rId6">
            <a:alphaModFix/>
          </a:blip>
          <a:srcRect b="37973" l="32196" r="31906" t="22072"/>
          <a:stretch/>
        </p:blipFill>
        <p:spPr>
          <a:xfrm>
            <a:off x="2643712" y="1440349"/>
            <a:ext cx="1962975" cy="162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36000" y="5238745"/>
            <a:ext cx="1321200" cy="1752906"/>
          </a:xfrm>
          <a:prstGeom prst="rect">
            <a:avLst/>
          </a:prstGeom>
          <a:noFill/>
          <a:ln cap="flat" cmpd="sng" w="10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17150" y="3003050"/>
            <a:ext cx="2448000" cy="12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4000" y="5166360"/>
            <a:ext cx="2007000" cy="173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74658" y="5238750"/>
            <a:ext cx="153828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13600" y="5168513"/>
            <a:ext cx="1217160" cy="17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567400" y="5280113"/>
            <a:ext cx="1512000" cy="151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28"/>
          <p:cNvGrpSpPr/>
          <p:nvPr/>
        </p:nvGrpSpPr>
        <p:grpSpPr>
          <a:xfrm>
            <a:off x="3120590" y="3178325"/>
            <a:ext cx="637560" cy="1355402"/>
            <a:chOff x="3250440" y="3096000"/>
            <a:chExt cx="637560" cy="1355402"/>
          </a:xfrm>
        </p:grpSpPr>
        <p:sp>
          <p:nvSpPr>
            <p:cNvPr id="139" name="Google Shape;139;p28"/>
            <p:cNvSpPr/>
            <p:nvPr/>
          </p:nvSpPr>
          <p:spPr>
            <a:xfrm>
              <a:off x="3250800" y="3192480"/>
              <a:ext cx="634679" cy="549360"/>
            </a:xfrm>
            <a:custGeom>
              <a:rect b="b" l="l" r="r" t="t"/>
              <a:pathLst>
                <a:path extrusionOk="0" h="1240" w="1322">
                  <a:moveTo>
                    <a:pt x="0" y="3"/>
                  </a:moveTo>
                  <a:lnTo>
                    <a:pt x="449" y="1240"/>
                  </a:lnTo>
                  <a:lnTo>
                    <a:pt x="971" y="1240"/>
                  </a:lnTo>
                  <a:lnTo>
                    <a:pt x="1322" y="0"/>
                  </a:lnTo>
                </a:path>
              </a:pathLst>
            </a:custGeom>
            <a:solidFill>
              <a:srgbClr val="E8E8E8"/>
            </a:solidFill>
            <a:ln cap="flat" cmpd="sng" w="255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40" name="Google Shape;140;p28"/>
            <p:cNvSpPr/>
            <p:nvPr/>
          </p:nvSpPr>
          <p:spPr>
            <a:xfrm>
              <a:off x="3457080" y="3459960"/>
              <a:ext cx="214560" cy="83880"/>
            </a:xfrm>
            <a:custGeom>
              <a:rect b="b" l="l" r="r" t="t"/>
              <a:pathLst>
                <a:path extrusionOk="0" h="191" w="448">
                  <a:moveTo>
                    <a:pt x="5" y="191"/>
                  </a:moveTo>
                  <a:lnTo>
                    <a:pt x="0" y="151"/>
                  </a:lnTo>
                  <a:lnTo>
                    <a:pt x="184" y="0"/>
                  </a:lnTo>
                  <a:lnTo>
                    <a:pt x="425" y="14"/>
                  </a:lnTo>
                  <a:lnTo>
                    <a:pt x="448" y="47"/>
                  </a:lnTo>
                  <a:lnTo>
                    <a:pt x="432" y="44"/>
                  </a:lnTo>
                  <a:lnTo>
                    <a:pt x="16" y="177"/>
                  </a:lnTo>
                  <a:lnTo>
                    <a:pt x="5" y="1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41" name="Google Shape;141;p28"/>
            <p:cNvSpPr/>
            <p:nvPr/>
          </p:nvSpPr>
          <p:spPr>
            <a:xfrm>
              <a:off x="3250440" y="3141360"/>
              <a:ext cx="637560" cy="54720"/>
            </a:xfrm>
            <a:custGeom>
              <a:rect b="b" l="l" r="r" t="t"/>
              <a:pathLst>
                <a:path extrusionOk="0" h="124" w="1327">
                  <a:moveTo>
                    <a:pt x="5" y="14"/>
                  </a:moveTo>
                  <a:lnTo>
                    <a:pt x="2" y="124"/>
                  </a:lnTo>
                  <a:lnTo>
                    <a:pt x="1327" y="124"/>
                  </a:lnTo>
                  <a:lnTo>
                    <a:pt x="1320" y="9"/>
                  </a:lnTo>
                  <a:lnTo>
                    <a:pt x="1213" y="54"/>
                  </a:lnTo>
                  <a:lnTo>
                    <a:pt x="999" y="80"/>
                  </a:lnTo>
                  <a:lnTo>
                    <a:pt x="717" y="91"/>
                  </a:lnTo>
                  <a:lnTo>
                    <a:pt x="547" y="87"/>
                  </a:lnTo>
                  <a:lnTo>
                    <a:pt x="298" y="77"/>
                  </a:lnTo>
                  <a:lnTo>
                    <a:pt x="88" y="44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5" y="14"/>
                  </a:lnTo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142" name="Google Shape;142;p28"/>
            <p:cNvSpPr/>
            <p:nvPr/>
          </p:nvSpPr>
          <p:spPr>
            <a:xfrm>
              <a:off x="3254040" y="3196800"/>
              <a:ext cx="631439" cy="226800"/>
            </a:xfrm>
            <a:custGeom>
              <a:rect b="b" l="l" r="r" t="t"/>
              <a:pathLst>
                <a:path extrusionOk="0" h="513" w="1317">
                  <a:moveTo>
                    <a:pt x="1317" y="0"/>
                  </a:moveTo>
                  <a:lnTo>
                    <a:pt x="657" y="513"/>
                  </a:lnTo>
                  <a:lnTo>
                    <a:pt x="0" y="0"/>
                  </a:lnTo>
                </a:path>
              </a:pathLst>
            </a:custGeom>
            <a:noFill/>
            <a:ln cap="flat" cmpd="sng" w="255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43" name="Google Shape;143;p28"/>
            <p:cNvSpPr/>
            <p:nvPr/>
          </p:nvSpPr>
          <p:spPr>
            <a:xfrm>
              <a:off x="3556440" y="3496320"/>
              <a:ext cx="44640" cy="11880"/>
            </a:xfrm>
            <a:custGeom>
              <a:rect b="b" l="l" r="r" t="t"/>
              <a:pathLst>
                <a:path extrusionOk="0" h="29" w="94">
                  <a:moveTo>
                    <a:pt x="93" y="0"/>
                  </a:moveTo>
                  <a:lnTo>
                    <a:pt x="0" y="0"/>
                  </a:lnTo>
                  <a:lnTo>
                    <a:pt x="9" y="29"/>
                  </a:lnTo>
                  <a:lnTo>
                    <a:pt x="94" y="0"/>
                  </a:lnTo>
                  <a:lnTo>
                    <a:pt x="93" y="0"/>
                  </a:lnTo>
                </a:path>
              </a:pathLst>
            </a:custGeom>
            <a:solidFill>
              <a:srgbClr val="A2C1FE"/>
            </a:solidFill>
            <a:ln>
              <a:noFill/>
            </a:ln>
          </p:spPr>
        </p:sp>
        <p:sp>
          <p:nvSpPr>
            <p:cNvPr id="144" name="Google Shape;144;p28"/>
            <p:cNvSpPr/>
            <p:nvPr/>
          </p:nvSpPr>
          <p:spPr>
            <a:xfrm>
              <a:off x="3430080" y="3524400"/>
              <a:ext cx="79200" cy="43200"/>
            </a:xfrm>
            <a:custGeom>
              <a:rect b="b" l="l" r="r" t="t"/>
              <a:pathLst>
                <a:path extrusionOk="0" h="99" w="166">
                  <a:moveTo>
                    <a:pt x="165" y="0"/>
                  </a:moveTo>
                  <a:lnTo>
                    <a:pt x="66" y="0"/>
                  </a:lnTo>
                  <a:lnTo>
                    <a:pt x="4" y="50"/>
                  </a:lnTo>
                  <a:lnTo>
                    <a:pt x="41" y="22"/>
                  </a:lnTo>
                  <a:lnTo>
                    <a:pt x="26" y="36"/>
                  </a:lnTo>
                  <a:lnTo>
                    <a:pt x="17" y="45"/>
                  </a:lnTo>
                  <a:lnTo>
                    <a:pt x="11" y="53"/>
                  </a:lnTo>
                  <a:lnTo>
                    <a:pt x="2" y="67"/>
                  </a:lnTo>
                  <a:lnTo>
                    <a:pt x="0" y="72"/>
                  </a:lnTo>
                  <a:lnTo>
                    <a:pt x="11" y="56"/>
                  </a:lnTo>
                  <a:lnTo>
                    <a:pt x="21" y="42"/>
                  </a:lnTo>
                  <a:lnTo>
                    <a:pt x="28" y="36"/>
                  </a:lnTo>
                  <a:lnTo>
                    <a:pt x="34" y="31"/>
                  </a:lnTo>
                  <a:lnTo>
                    <a:pt x="30" y="38"/>
                  </a:lnTo>
                  <a:lnTo>
                    <a:pt x="21" y="48"/>
                  </a:lnTo>
                  <a:lnTo>
                    <a:pt x="16" y="56"/>
                  </a:lnTo>
                  <a:lnTo>
                    <a:pt x="10" y="66"/>
                  </a:lnTo>
                  <a:lnTo>
                    <a:pt x="2" y="79"/>
                  </a:lnTo>
                  <a:lnTo>
                    <a:pt x="2" y="82"/>
                  </a:lnTo>
                  <a:lnTo>
                    <a:pt x="9" y="71"/>
                  </a:lnTo>
                  <a:lnTo>
                    <a:pt x="17" y="61"/>
                  </a:lnTo>
                  <a:lnTo>
                    <a:pt x="26" y="48"/>
                  </a:lnTo>
                  <a:lnTo>
                    <a:pt x="34" y="38"/>
                  </a:lnTo>
                  <a:lnTo>
                    <a:pt x="43" y="31"/>
                  </a:lnTo>
                  <a:lnTo>
                    <a:pt x="33" y="45"/>
                  </a:lnTo>
                  <a:lnTo>
                    <a:pt x="26" y="55"/>
                  </a:lnTo>
                  <a:lnTo>
                    <a:pt x="21" y="68"/>
                  </a:lnTo>
                  <a:lnTo>
                    <a:pt x="17" y="82"/>
                  </a:lnTo>
                  <a:lnTo>
                    <a:pt x="16" y="93"/>
                  </a:lnTo>
                  <a:lnTo>
                    <a:pt x="21" y="77"/>
                  </a:lnTo>
                  <a:lnTo>
                    <a:pt x="28" y="62"/>
                  </a:lnTo>
                  <a:lnTo>
                    <a:pt x="35" y="53"/>
                  </a:lnTo>
                  <a:lnTo>
                    <a:pt x="47" y="38"/>
                  </a:lnTo>
                  <a:lnTo>
                    <a:pt x="40" y="50"/>
                  </a:lnTo>
                  <a:lnTo>
                    <a:pt x="35" y="66"/>
                  </a:lnTo>
                  <a:lnTo>
                    <a:pt x="31" y="82"/>
                  </a:lnTo>
                  <a:lnTo>
                    <a:pt x="31" y="94"/>
                  </a:lnTo>
                  <a:lnTo>
                    <a:pt x="34" y="99"/>
                  </a:lnTo>
                  <a:lnTo>
                    <a:pt x="36" y="85"/>
                  </a:lnTo>
                  <a:lnTo>
                    <a:pt x="39" y="71"/>
                  </a:lnTo>
                  <a:lnTo>
                    <a:pt x="46" y="58"/>
                  </a:lnTo>
                  <a:lnTo>
                    <a:pt x="49" y="48"/>
                  </a:lnTo>
                  <a:lnTo>
                    <a:pt x="53" y="44"/>
                  </a:lnTo>
                  <a:lnTo>
                    <a:pt x="59" y="38"/>
                  </a:lnTo>
                  <a:lnTo>
                    <a:pt x="69" y="33"/>
                  </a:lnTo>
                  <a:lnTo>
                    <a:pt x="75" y="31"/>
                  </a:lnTo>
                  <a:lnTo>
                    <a:pt x="87" y="26"/>
                  </a:lnTo>
                  <a:lnTo>
                    <a:pt x="101" y="21"/>
                  </a:lnTo>
                  <a:lnTo>
                    <a:pt x="120" y="15"/>
                  </a:lnTo>
                  <a:lnTo>
                    <a:pt x="166" y="0"/>
                  </a:lnTo>
                  <a:lnTo>
                    <a:pt x="165" y="0"/>
                  </a:lnTo>
                </a:path>
              </a:pathLst>
            </a:custGeom>
            <a:solidFill>
              <a:srgbClr val="A2C1FE"/>
            </a:solidFill>
            <a:ln>
              <a:noFill/>
            </a:ln>
          </p:spPr>
        </p:sp>
        <p:sp>
          <p:nvSpPr>
            <p:cNvPr id="145" name="Google Shape;145;p28"/>
            <p:cNvSpPr/>
            <p:nvPr/>
          </p:nvSpPr>
          <p:spPr>
            <a:xfrm>
              <a:off x="3456720" y="3509280"/>
              <a:ext cx="106560" cy="34920"/>
            </a:xfrm>
            <a:custGeom>
              <a:rect b="b" l="l" r="r" t="t"/>
              <a:pathLst>
                <a:path extrusionOk="0" h="81" w="223">
                  <a:moveTo>
                    <a:pt x="223" y="0"/>
                  </a:moveTo>
                  <a:lnTo>
                    <a:pt x="135" y="28"/>
                  </a:lnTo>
                  <a:lnTo>
                    <a:pt x="95" y="41"/>
                  </a:lnTo>
                  <a:lnTo>
                    <a:pt x="62" y="52"/>
                  </a:lnTo>
                  <a:lnTo>
                    <a:pt x="50" y="56"/>
                  </a:lnTo>
                  <a:lnTo>
                    <a:pt x="44" y="58"/>
                  </a:lnTo>
                  <a:lnTo>
                    <a:pt x="38" y="60"/>
                  </a:lnTo>
                  <a:lnTo>
                    <a:pt x="34" y="61"/>
                  </a:lnTo>
                  <a:lnTo>
                    <a:pt x="29" y="63"/>
                  </a:lnTo>
                  <a:lnTo>
                    <a:pt x="25" y="64"/>
                  </a:lnTo>
                  <a:lnTo>
                    <a:pt x="21" y="66"/>
                  </a:lnTo>
                  <a:lnTo>
                    <a:pt x="16" y="68"/>
                  </a:lnTo>
                  <a:lnTo>
                    <a:pt x="12" y="70"/>
                  </a:lnTo>
                  <a:lnTo>
                    <a:pt x="9" y="72"/>
                  </a:lnTo>
                  <a:lnTo>
                    <a:pt x="6" y="74"/>
                  </a:lnTo>
                  <a:lnTo>
                    <a:pt x="4" y="75"/>
                  </a:lnTo>
                  <a:lnTo>
                    <a:pt x="1" y="78"/>
                  </a:lnTo>
                  <a:lnTo>
                    <a:pt x="0" y="80"/>
                  </a:lnTo>
                  <a:lnTo>
                    <a:pt x="1" y="81"/>
                  </a:lnTo>
                </a:path>
              </a:pathLst>
            </a:custGeom>
            <a:noFill/>
            <a:ln cap="flat" cmpd="sng" w="126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46" name="Google Shape;146;p28"/>
            <p:cNvSpPr/>
            <p:nvPr/>
          </p:nvSpPr>
          <p:spPr>
            <a:xfrm>
              <a:off x="3564000" y="3479760"/>
              <a:ext cx="106560" cy="28440"/>
            </a:xfrm>
            <a:custGeom>
              <a:rect b="b" l="l" r="r" t="t"/>
              <a:pathLst>
                <a:path extrusionOk="0" h="66" w="223">
                  <a:moveTo>
                    <a:pt x="0" y="66"/>
                  </a:moveTo>
                  <a:lnTo>
                    <a:pt x="86" y="38"/>
                  </a:lnTo>
                  <a:lnTo>
                    <a:pt x="125" y="26"/>
                  </a:lnTo>
                  <a:lnTo>
                    <a:pt x="158" y="14"/>
                  </a:lnTo>
                  <a:lnTo>
                    <a:pt x="169" y="11"/>
                  </a:lnTo>
                  <a:lnTo>
                    <a:pt x="175" y="9"/>
                  </a:lnTo>
                  <a:lnTo>
                    <a:pt x="181" y="7"/>
                  </a:lnTo>
                  <a:lnTo>
                    <a:pt x="185" y="6"/>
                  </a:lnTo>
                  <a:lnTo>
                    <a:pt x="190" y="4"/>
                  </a:lnTo>
                  <a:lnTo>
                    <a:pt x="195" y="3"/>
                  </a:lnTo>
                  <a:lnTo>
                    <a:pt x="198" y="2"/>
                  </a:lnTo>
                  <a:lnTo>
                    <a:pt x="204" y="1"/>
                  </a:lnTo>
                  <a:lnTo>
                    <a:pt x="208" y="1"/>
                  </a:lnTo>
                  <a:lnTo>
                    <a:pt x="211" y="0"/>
                  </a:lnTo>
                  <a:lnTo>
                    <a:pt x="214" y="0"/>
                  </a:lnTo>
                  <a:lnTo>
                    <a:pt x="217" y="0"/>
                  </a:lnTo>
                  <a:lnTo>
                    <a:pt x="221" y="0"/>
                  </a:lnTo>
                  <a:lnTo>
                    <a:pt x="223" y="1"/>
                  </a:lnTo>
                  <a:lnTo>
                    <a:pt x="223" y="2"/>
                  </a:lnTo>
                </a:path>
              </a:pathLst>
            </a:custGeom>
            <a:noFill/>
            <a:ln cap="flat" cmpd="sng" w="126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cxnSp>
          <p:nvCxnSpPr>
            <p:cNvPr id="147" name="Google Shape;147;p28"/>
            <p:cNvCxnSpPr/>
            <p:nvPr/>
          </p:nvCxnSpPr>
          <p:spPr>
            <a:xfrm rot="10800000">
              <a:off x="3545220" y="3459240"/>
              <a:ext cx="23100" cy="64800"/>
            </a:xfrm>
            <a:prstGeom prst="straightConnector1">
              <a:avLst/>
            </a:prstGeom>
            <a:noFill/>
            <a:ln cap="flat" cmpd="sng" w="126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48" name="Google Shape;148;p28"/>
            <p:cNvCxnSpPr/>
            <p:nvPr/>
          </p:nvCxnSpPr>
          <p:spPr>
            <a:xfrm flipH="1" rot="10800000">
              <a:off x="3457800" y="3482520"/>
              <a:ext cx="57600" cy="46200"/>
            </a:xfrm>
            <a:prstGeom prst="straightConnector1">
              <a:avLst/>
            </a:prstGeom>
            <a:noFill/>
            <a:ln cap="flat" cmpd="sng" w="126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49" name="Google Shape;149;p28"/>
            <p:cNvCxnSpPr/>
            <p:nvPr/>
          </p:nvCxnSpPr>
          <p:spPr>
            <a:xfrm>
              <a:off x="3585240" y="3462840"/>
              <a:ext cx="74100" cy="3600"/>
            </a:xfrm>
            <a:prstGeom prst="straightConnector1">
              <a:avLst/>
            </a:prstGeom>
            <a:noFill/>
            <a:ln cap="flat" cmpd="sng" w="126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150" name="Google Shape;150;p28"/>
            <p:cNvSpPr/>
            <p:nvPr/>
          </p:nvSpPr>
          <p:spPr>
            <a:xfrm>
              <a:off x="3564720" y="3523320"/>
              <a:ext cx="12240" cy="11160"/>
            </a:xfrm>
            <a:custGeom>
              <a:rect b="b" l="l" r="r" t="t"/>
              <a:pathLst>
                <a:path extrusionOk="0" h="27" w="26">
                  <a:moveTo>
                    <a:pt x="25" y="9"/>
                  </a:moveTo>
                  <a:lnTo>
                    <a:pt x="25" y="9"/>
                  </a:lnTo>
                  <a:lnTo>
                    <a:pt x="24" y="8"/>
                  </a:lnTo>
                  <a:lnTo>
                    <a:pt x="24" y="7"/>
                  </a:lnTo>
                  <a:lnTo>
                    <a:pt x="24" y="6"/>
                  </a:lnTo>
                  <a:lnTo>
                    <a:pt x="23" y="5"/>
                  </a:lnTo>
                  <a:lnTo>
                    <a:pt x="22" y="4"/>
                  </a:lnTo>
                  <a:lnTo>
                    <a:pt x="21" y="4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19" y="2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0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4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6"/>
                  </a:lnTo>
                  <a:lnTo>
                    <a:pt x="2" y="7"/>
                  </a:lnTo>
                  <a:lnTo>
                    <a:pt x="1" y="8"/>
                  </a:lnTo>
                  <a:lnTo>
                    <a:pt x="1" y="9"/>
                  </a:lnTo>
                  <a:lnTo>
                    <a:pt x="1" y="10"/>
                  </a:lnTo>
                  <a:lnTo>
                    <a:pt x="1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0" y="15"/>
                  </a:lnTo>
                  <a:lnTo>
                    <a:pt x="1" y="16"/>
                  </a:lnTo>
                  <a:lnTo>
                    <a:pt x="1" y="17"/>
                  </a:lnTo>
                  <a:lnTo>
                    <a:pt x="1" y="18"/>
                  </a:lnTo>
                  <a:lnTo>
                    <a:pt x="1" y="19"/>
                  </a:lnTo>
                  <a:lnTo>
                    <a:pt x="2" y="19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4" y="23"/>
                  </a:lnTo>
                  <a:lnTo>
                    <a:pt x="4" y="24"/>
                  </a:lnTo>
                  <a:lnTo>
                    <a:pt x="5" y="24"/>
                  </a:lnTo>
                  <a:lnTo>
                    <a:pt x="6" y="24"/>
                  </a:lnTo>
                  <a:lnTo>
                    <a:pt x="7" y="2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9" y="26"/>
                  </a:lnTo>
                  <a:lnTo>
                    <a:pt x="11" y="26"/>
                  </a:lnTo>
                  <a:lnTo>
                    <a:pt x="11" y="27"/>
                  </a:lnTo>
                  <a:lnTo>
                    <a:pt x="12" y="27"/>
                  </a:lnTo>
                  <a:lnTo>
                    <a:pt x="13" y="27"/>
                  </a:lnTo>
                  <a:lnTo>
                    <a:pt x="14" y="27"/>
                  </a:lnTo>
                  <a:lnTo>
                    <a:pt x="15" y="27"/>
                  </a:lnTo>
                  <a:lnTo>
                    <a:pt x="16" y="26"/>
                  </a:lnTo>
                  <a:lnTo>
                    <a:pt x="17" y="26"/>
                  </a:lnTo>
                  <a:lnTo>
                    <a:pt x="18" y="26"/>
                  </a:lnTo>
                  <a:lnTo>
                    <a:pt x="19" y="25"/>
                  </a:lnTo>
                  <a:lnTo>
                    <a:pt x="20" y="25"/>
                  </a:lnTo>
                  <a:lnTo>
                    <a:pt x="20" y="24"/>
                  </a:lnTo>
                  <a:lnTo>
                    <a:pt x="21" y="24"/>
                  </a:lnTo>
                  <a:lnTo>
                    <a:pt x="22" y="23"/>
                  </a:lnTo>
                  <a:lnTo>
                    <a:pt x="22" y="23"/>
                  </a:lnTo>
                  <a:lnTo>
                    <a:pt x="23" y="22"/>
                  </a:lnTo>
                  <a:lnTo>
                    <a:pt x="24" y="21"/>
                  </a:lnTo>
                  <a:lnTo>
                    <a:pt x="24" y="20"/>
                  </a:lnTo>
                  <a:lnTo>
                    <a:pt x="25" y="19"/>
                  </a:lnTo>
                  <a:lnTo>
                    <a:pt x="25" y="18"/>
                  </a:lnTo>
                  <a:lnTo>
                    <a:pt x="25" y="18"/>
                  </a:lnTo>
                  <a:lnTo>
                    <a:pt x="25" y="16"/>
                  </a:lnTo>
                  <a:lnTo>
                    <a:pt x="26" y="15"/>
                  </a:lnTo>
                  <a:lnTo>
                    <a:pt x="26" y="14"/>
                  </a:lnTo>
                  <a:lnTo>
                    <a:pt x="26" y="13"/>
                  </a:lnTo>
                  <a:lnTo>
                    <a:pt x="26" y="13"/>
                  </a:lnTo>
                  <a:lnTo>
                    <a:pt x="25" y="11"/>
                  </a:lnTo>
                  <a:lnTo>
                    <a:pt x="25" y="10"/>
                  </a:lnTo>
                  <a:lnTo>
                    <a:pt x="25" y="9"/>
                  </a:lnTo>
                </a:path>
              </a:pathLst>
            </a:custGeom>
            <a:noFill/>
            <a:ln cap="flat" cmpd="sng" w="126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51" name="Google Shape;151;p28"/>
            <p:cNvSpPr/>
            <p:nvPr/>
          </p:nvSpPr>
          <p:spPr>
            <a:xfrm>
              <a:off x="3567600" y="3526560"/>
              <a:ext cx="5760" cy="4680"/>
            </a:xfrm>
            <a:custGeom>
              <a:rect b="b" l="l" r="r" t="t"/>
              <a:pathLst>
                <a:path extrusionOk="0" h="13" w="13">
                  <a:moveTo>
                    <a:pt x="12" y="4"/>
                  </a:moveTo>
                  <a:lnTo>
                    <a:pt x="12" y="4"/>
                  </a:lnTo>
                  <a:lnTo>
                    <a:pt x="12" y="4"/>
                  </a:lnTo>
                  <a:lnTo>
                    <a:pt x="12" y="3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10"/>
                  </a:lnTo>
                  <a:lnTo>
                    <a:pt x="1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2"/>
                  </a:lnTo>
                  <a:lnTo>
                    <a:pt x="3" y="12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6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9" y="13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10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2" y="11"/>
                  </a:lnTo>
                  <a:lnTo>
                    <a:pt x="12" y="10"/>
                  </a:lnTo>
                  <a:lnTo>
                    <a:pt x="12" y="9"/>
                  </a:lnTo>
                  <a:lnTo>
                    <a:pt x="12" y="8"/>
                  </a:lnTo>
                  <a:lnTo>
                    <a:pt x="12" y="7"/>
                  </a:lnTo>
                  <a:lnTo>
                    <a:pt x="13" y="7"/>
                  </a:lnTo>
                  <a:lnTo>
                    <a:pt x="13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5"/>
                  </a:lnTo>
                  <a:lnTo>
                    <a:pt x="12" y="4"/>
                  </a:lnTo>
                </a:path>
              </a:pathLst>
            </a:custGeom>
            <a:solidFill>
              <a:srgbClr val="FF0000"/>
            </a:solidFill>
            <a:ln cap="flat" cmpd="sng" w="126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52" name="Google Shape;152;p28"/>
            <p:cNvSpPr/>
            <p:nvPr/>
          </p:nvSpPr>
          <p:spPr>
            <a:xfrm>
              <a:off x="3560400" y="3448440"/>
              <a:ext cx="10440" cy="33120"/>
            </a:xfrm>
            <a:custGeom>
              <a:rect b="b" l="l" r="r" t="t"/>
              <a:pathLst>
                <a:path extrusionOk="0" h="77" w="22">
                  <a:moveTo>
                    <a:pt x="12" y="0"/>
                  </a:moveTo>
                  <a:lnTo>
                    <a:pt x="12" y="22"/>
                  </a:lnTo>
                  <a:lnTo>
                    <a:pt x="10" y="32"/>
                  </a:lnTo>
                  <a:lnTo>
                    <a:pt x="9" y="43"/>
                  </a:lnTo>
                  <a:lnTo>
                    <a:pt x="8" y="50"/>
                  </a:lnTo>
                  <a:lnTo>
                    <a:pt x="6" y="58"/>
                  </a:lnTo>
                  <a:lnTo>
                    <a:pt x="4" y="64"/>
                  </a:lnTo>
                  <a:lnTo>
                    <a:pt x="0" y="75"/>
                  </a:lnTo>
                  <a:lnTo>
                    <a:pt x="7" y="56"/>
                  </a:lnTo>
                  <a:lnTo>
                    <a:pt x="11" y="43"/>
                  </a:lnTo>
                  <a:lnTo>
                    <a:pt x="10" y="59"/>
                  </a:lnTo>
                  <a:lnTo>
                    <a:pt x="7" y="70"/>
                  </a:lnTo>
                  <a:lnTo>
                    <a:pt x="5" y="77"/>
                  </a:lnTo>
                  <a:lnTo>
                    <a:pt x="10" y="65"/>
                  </a:lnTo>
                  <a:lnTo>
                    <a:pt x="14" y="48"/>
                  </a:lnTo>
                  <a:lnTo>
                    <a:pt x="15" y="36"/>
                  </a:lnTo>
                  <a:lnTo>
                    <a:pt x="14" y="56"/>
                  </a:lnTo>
                  <a:lnTo>
                    <a:pt x="12" y="68"/>
                  </a:lnTo>
                  <a:lnTo>
                    <a:pt x="11" y="75"/>
                  </a:lnTo>
                  <a:lnTo>
                    <a:pt x="15" y="61"/>
                  </a:lnTo>
                  <a:lnTo>
                    <a:pt x="17" y="46"/>
                  </a:lnTo>
                  <a:lnTo>
                    <a:pt x="18" y="39"/>
                  </a:lnTo>
                  <a:lnTo>
                    <a:pt x="17" y="64"/>
                  </a:lnTo>
                  <a:lnTo>
                    <a:pt x="16" y="75"/>
                  </a:lnTo>
                  <a:lnTo>
                    <a:pt x="19" y="66"/>
                  </a:lnTo>
                  <a:lnTo>
                    <a:pt x="19" y="47"/>
                  </a:lnTo>
                  <a:lnTo>
                    <a:pt x="19" y="36"/>
                  </a:lnTo>
                  <a:lnTo>
                    <a:pt x="21" y="59"/>
                  </a:lnTo>
                  <a:lnTo>
                    <a:pt x="22" y="73"/>
                  </a:lnTo>
                  <a:lnTo>
                    <a:pt x="12" y="0"/>
                  </a:lnTo>
                </a:path>
              </a:pathLst>
            </a:custGeom>
            <a:solidFill>
              <a:srgbClr val="A2C1FE"/>
            </a:solidFill>
            <a:ln>
              <a:noFill/>
            </a:ln>
          </p:spPr>
        </p:sp>
        <p:cxnSp>
          <p:nvCxnSpPr>
            <p:cNvPr id="153" name="Google Shape;153;p28"/>
            <p:cNvCxnSpPr/>
            <p:nvPr/>
          </p:nvCxnSpPr>
          <p:spPr>
            <a:xfrm rot="10800000">
              <a:off x="3885120" y="3190740"/>
              <a:ext cx="0" cy="3900"/>
            </a:xfrm>
            <a:prstGeom prst="straightConnector1">
              <a:avLst/>
            </a:prstGeom>
            <a:noFill/>
            <a:ln cap="flat" cmpd="sng" w="126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154" name="Google Shape;154;p28"/>
            <p:cNvSpPr/>
            <p:nvPr/>
          </p:nvSpPr>
          <p:spPr>
            <a:xfrm>
              <a:off x="3339720" y="3231360"/>
              <a:ext cx="463321" cy="100440"/>
            </a:xfrm>
            <a:custGeom>
              <a:rect b="b" l="l" r="r" t="t"/>
              <a:pathLst>
                <a:path extrusionOk="0" h="162" w="1289">
                  <a:moveTo>
                    <a:pt x="1281" y="0"/>
                  </a:moveTo>
                  <a:lnTo>
                    <a:pt x="1285" y="7"/>
                  </a:lnTo>
                  <a:lnTo>
                    <a:pt x="1287" y="14"/>
                  </a:lnTo>
                  <a:lnTo>
                    <a:pt x="1288" y="21"/>
                  </a:lnTo>
                  <a:lnTo>
                    <a:pt x="1287" y="28"/>
                  </a:lnTo>
                  <a:lnTo>
                    <a:pt x="1285" y="35"/>
                  </a:lnTo>
                  <a:lnTo>
                    <a:pt x="1281" y="42"/>
                  </a:lnTo>
                  <a:lnTo>
                    <a:pt x="1275" y="49"/>
                  </a:lnTo>
                  <a:lnTo>
                    <a:pt x="1268" y="56"/>
                  </a:lnTo>
                  <a:lnTo>
                    <a:pt x="1259" y="62"/>
                  </a:lnTo>
                  <a:lnTo>
                    <a:pt x="1249" y="69"/>
                  </a:lnTo>
                  <a:lnTo>
                    <a:pt x="1237" y="76"/>
                  </a:lnTo>
                  <a:lnTo>
                    <a:pt x="1224" y="82"/>
                  </a:lnTo>
                  <a:lnTo>
                    <a:pt x="1209" y="88"/>
                  </a:lnTo>
                  <a:lnTo>
                    <a:pt x="1193" y="94"/>
                  </a:lnTo>
                  <a:lnTo>
                    <a:pt x="1175" y="100"/>
                  </a:lnTo>
                  <a:lnTo>
                    <a:pt x="1156" y="106"/>
                  </a:lnTo>
                  <a:lnTo>
                    <a:pt x="1136" y="111"/>
                  </a:lnTo>
                  <a:lnTo>
                    <a:pt x="1115" y="117"/>
                  </a:lnTo>
                  <a:lnTo>
                    <a:pt x="1092" y="122"/>
                  </a:lnTo>
                  <a:lnTo>
                    <a:pt x="1068" y="126"/>
                  </a:lnTo>
                  <a:lnTo>
                    <a:pt x="1044" y="131"/>
                  </a:lnTo>
                  <a:lnTo>
                    <a:pt x="1018" y="135"/>
                  </a:lnTo>
                  <a:lnTo>
                    <a:pt x="991" y="139"/>
                  </a:lnTo>
                  <a:lnTo>
                    <a:pt x="963" y="143"/>
                  </a:lnTo>
                  <a:lnTo>
                    <a:pt x="935" y="146"/>
                  </a:lnTo>
                  <a:lnTo>
                    <a:pt x="906" y="149"/>
                  </a:lnTo>
                  <a:lnTo>
                    <a:pt x="876" y="152"/>
                  </a:lnTo>
                  <a:lnTo>
                    <a:pt x="846" y="154"/>
                  </a:lnTo>
                  <a:lnTo>
                    <a:pt x="815" y="156"/>
                  </a:lnTo>
                  <a:lnTo>
                    <a:pt x="784" y="158"/>
                  </a:lnTo>
                  <a:lnTo>
                    <a:pt x="752" y="159"/>
                  </a:lnTo>
                  <a:lnTo>
                    <a:pt x="720" y="160"/>
                  </a:lnTo>
                  <a:lnTo>
                    <a:pt x="688" y="161"/>
                  </a:lnTo>
                  <a:lnTo>
                    <a:pt x="656" y="161"/>
                  </a:lnTo>
                  <a:lnTo>
                    <a:pt x="623" y="161"/>
                  </a:lnTo>
                  <a:lnTo>
                    <a:pt x="591" y="161"/>
                  </a:lnTo>
                  <a:lnTo>
                    <a:pt x="559" y="160"/>
                  </a:lnTo>
                  <a:lnTo>
                    <a:pt x="527" y="159"/>
                  </a:lnTo>
                  <a:lnTo>
                    <a:pt x="496" y="157"/>
                  </a:lnTo>
                  <a:lnTo>
                    <a:pt x="464" y="155"/>
                  </a:lnTo>
                  <a:lnTo>
                    <a:pt x="434" y="153"/>
                  </a:lnTo>
                  <a:lnTo>
                    <a:pt x="404" y="151"/>
                  </a:lnTo>
                  <a:lnTo>
                    <a:pt x="374" y="148"/>
                  </a:lnTo>
                  <a:lnTo>
                    <a:pt x="345" y="145"/>
                  </a:lnTo>
                  <a:lnTo>
                    <a:pt x="317" y="142"/>
                  </a:lnTo>
                  <a:lnTo>
                    <a:pt x="289" y="138"/>
                  </a:lnTo>
                  <a:lnTo>
                    <a:pt x="263" y="134"/>
                  </a:lnTo>
                  <a:lnTo>
                    <a:pt x="237" y="130"/>
                  </a:lnTo>
                  <a:lnTo>
                    <a:pt x="213" y="125"/>
                  </a:lnTo>
                  <a:lnTo>
                    <a:pt x="190" y="120"/>
                  </a:lnTo>
                  <a:lnTo>
                    <a:pt x="167" y="115"/>
                  </a:lnTo>
                  <a:lnTo>
                    <a:pt x="146" y="110"/>
                  </a:lnTo>
                  <a:lnTo>
                    <a:pt x="126" y="104"/>
                  </a:lnTo>
                  <a:lnTo>
                    <a:pt x="108" y="99"/>
                  </a:lnTo>
                  <a:lnTo>
                    <a:pt x="91" y="93"/>
                  </a:lnTo>
                  <a:lnTo>
                    <a:pt x="75" y="86"/>
                  </a:lnTo>
                  <a:lnTo>
                    <a:pt x="60" y="80"/>
                  </a:lnTo>
                  <a:lnTo>
                    <a:pt x="48" y="74"/>
                  </a:lnTo>
                  <a:lnTo>
                    <a:pt x="36" y="67"/>
                  </a:lnTo>
                  <a:lnTo>
                    <a:pt x="26" y="61"/>
                  </a:lnTo>
                  <a:lnTo>
                    <a:pt x="18" y="54"/>
                  </a:lnTo>
                  <a:lnTo>
                    <a:pt x="11" y="47"/>
                  </a:lnTo>
                  <a:lnTo>
                    <a:pt x="6" y="40"/>
                  </a:lnTo>
                  <a:lnTo>
                    <a:pt x="2" y="33"/>
                  </a:lnTo>
                  <a:lnTo>
                    <a:pt x="0" y="26"/>
                  </a:lnTo>
                  <a:lnTo>
                    <a:pt x="0" y="19"/>
                  </a:lnTo>
                  <a:lnTo>
                    <a:pt x="1" y="12"/>
                  </a:lnTo>
                  <a:lnTo>
                    <a:pt x="644" y="21"/>
                  </a:lnTo>
                  <a:lnTo>
                    <a:pt x="1281" y="0"/>
                  </a:lnTo>
                  <a:moveTo>
                    <a:pt x="1281" y="0"/>
                  </a:moveTo>
                  <a:lnTo>
                    <a:pt x="1285" y="7"/>
                  </a:lnTo>
                  <a:lnTo>
                    <a:pt x="1287" y="14"/>
                  </a:lnTo>
                  <a:lnTo>
                    <a:pt x="1288" y="21"/>
                  </a:lnTo>
                  <a:lnTo>
                    <a:pt x="1287" y="28"/>
                  </a:lnTo>
                  <a:lnTo>
                    <a:pt x="1285" y="35"/>
                  </a:lnTo>
                  <a:lnTo>
                    <a:pt x="1281" y="42"/>
                  </a:lnTo>
                  <a:lnTo>
                    <a:pt x="1275" y="49"/>
                  </a:lnTo>
                  <a:lnTo>
                    <a:pt x="1268" y="56"/>
                  </a:lnTo>
                  <a:lnTo>
                    <a:pt x="1259" y="62"/>
                  </a:lnTo>
                  <a:lnTo>
                    <a:pt x="1249" y="69"/>
                  </a:lnTo>
                  <a:lnTo>
                    <a:pt x="1237" y="76"/>
                  </a:lnTo>
                  <a:lnTo>
                    <a:pt x="1224" y="82"/>
                  </a:lnTo>
                  <a:lnTo>
                    <a:pt x="1209" y="88"/>
                  </a:lnTo>
                  <a:lnTo>
                    <a:pt x="1193" y="94"/>
                  </a:lnTo>
                  <a:lnTo>
                    <a:pt x="1175" y="100"/>
                  </a:lnTo>
                  <a:lnTo>
                    <a:pt x="1156" y="106"/>
                  </a:lnTo>
                  <a:lnTo>
                    <a:pt x="1136" y="111"/>
                  </a:lnTo>
                  <a:lnTo>
                    <a:pt x="1115" y="117"/>
                  </a:lnTo>
                  <a:lnTo>
                    <a:pt x="1092" y="122"/>
                  </a:lnTo>
                  <a:lnTo>
                    <a:pt x="1068" y="126"/>
                  </a:lnTo>
                  <a:lnTo>
                    <a:pt x="1044" y="131"/>
                  </a:lnTo>
                  <a:lnTo>
                    <a:pt x="1018" y="135"/>
                  </a:lnTo>
                  <a:lnTo>
                    <a:pt x="991" y="139"/>
                  </a:lnTo>
                  <a:lnTo>
                    <a:pt x="963" y="143"/>
                  </a:lnTo>
                  <a:lnTo>
                    <a:pt x="935" y="146"/>
                  </a:lnTo>
                  <a:lnTo>
                    <a:pt x="906" y="149"/>
                  </a:lnTo>
                  <a:lnTo>
                    <a:pt x="876" y="152"/>
                  </a:lnTo>
                  <a:lnTo>
                    <a:pt x="846" y="154"/>
                  </a:lnTo>
                  <a:lnTo>
                    <a:pt x="815" y="156"/>
                  </a:lnTo>
                  <a:lnTo>
                    <a:pt x="784" y="158"/>
                  </a:lnTo>
                  <a:lnTo>
                    <a:pt x="752" y="159"/>
                  </a:lnTo>
                  <a:lnTo>
                    <a:pt x="720" y="160"/>
                  </a:lnTo>
                  <a:lnTo>
                    <a:pt x="688" y="161"/>
                  </a:lnTo>
                  <a:lnTo>
                    <a:pt x="656" y="161"/>
                  </a:lnTo>
                  <a:lnTo>
                    <a:pt x="623" y="161"/>
                  </a:lnTo>
                  <a:lnTo>
                    <a:pt x="591" y="161"/>
                  </a:lnTo>
                  <a:lnTo>
                    <a:pt x="559" y="160"/>
                  </a:lnTo>
                  <a:lnTo>
                    <a:pt x="527" y="159"/>
                  </a:lnTo>
                  <a:lnTo>
                    <a:pt x="496" y="157"/>
                  </a:lnTo>
                  <a:lnTo>
                    <a:pt x="464" y="155"/>
                  </a:lnTo>
                  <a:lnTo>
                    <a:pt x="434" y="153"/>
                  </a:lnTo>
                  <a:lnTo>
                    <a:pt x="404" y="151"/>
                  </a:lnTo>
                  <a:lnTo>
                    <a:pt x="374" y="148"/>
                  </a:lnTo>
                  <a:lnTo>
                    <a:pt x="345" y="145"/>
                  </a:lnTo>
                  <a:lnTo>
                    <a:pt x="317" y="142"/>
                  </a:lnTo>
                  <a:lnTo>
                    <a:pt x="289" y="138"/>
                  </a:lnTo>
                  <a:lnTo>
                    <a:pt x="263" y="134"/>
                  </a:lnTo>
                  <a:lnTo>
                    <a:pt x="237" y="130"/>
                  </a:lnTo>
                  <a:lnTo>
                    <a:pt x="213" y="125"/>
                  </a:lnTo>
                  <a:lnTo>
                    <a:pt x="190" y="120"/>
                  </a:lnTo>
                  <a:lnTo>
                    <a:pt x="167" y="115"/>
                  </a:lnTo>
                  <a:lnTo>
                    <a:pt x="146" y="110"/>
                  </a:lnTo>
                  <a:lnTo>
                    <a:pt x="126" y="104"/>
                  </a:lnTo>
                  <a:lnTo>
                    <a:pt x="108" y="99"/>
                  </a:lnTo>
                  <a:lnTo>
                    <a:pt x="91" y="93"/>
                  </a:lnTo>
                  <a:lnTo>
                    <a:pt x="75" y="86"/>
                  </a:lnTo>
                  <a:lnTo>
                    <a:pt x="60" y="80"/>
                  </a:lnTo>
                  <a:lnTo>
                    <a:pt x="48" y="74"/>
                  </a:lnTo>
                  <a:lnTo>
                    <a:pt x="36" y="67"/>
                  </a:lnTo>
                  <a:lnTo>
                    <a:pt x="26" y="61"/>
                  </a:lnTo>
                  <a:lnTo>
                    <a:pt x="18" y="54"/>
                  </a:lnTo>
                  <a:lnTo>
                    <a:pt x="11" y="47"/>
                  </a:lnTo>
                  <a:lnTo>
                    <a:pt x="6" y="40"/>
                  </a:lnTo>
                  <a:lnTo>
                    <a:pt x="2" y="33"/>
                  </a:lnTo>
                  <a:lnTo>
                    <a:pt x="0" y="26"/>
                  </a:lnTo>
                  <a:lnTo>
                    <a:pt x="0" y="19"/>
                  </a:lnTo>
                  <a:lnTo>
                    <a:pt x="1" y="12"/>
                  </a:lnTo>
                </a:path>
              </a:pathLst>
            </a:custGeom>
            <a:noFill/>
            <a:ln cap="flat" cmpd="sng" w="76300">
              <a:solidFill>
                <a:srgbClr val="80808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55" name="Google Shape;155;p28"/>
            <p:cNvSpPr/>
            <p:nvPr/>
          </p:nvSpPr>
          <p:spPr>
            <a:xfrm>
              <a:off x="3563640" y="3369240"/>
              <a:ext cx="11100" cy="62400"/>
            </a:xfrm>
            <a:prstGeom prst="rect">
              <a:avLst/>
            </a:prstGeom>
            <a:blipFill rotWithShape="1">
              <a:blip r:embed="rId13">
                <a:alphaModFix/>
              </a:blip>
              <a:tile algn="tl" flip="none" tx="0" sx="99997" ty="0" sy="99997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8"/>
            <p:cNvSpPr/>
            <p:nvPr/>
          </p:nvSpPr>
          <p:spPr>
            <a:xfrm rot="1902086">
              <a:off x="3406635" y="3704013"/>
              <a:ext cx="11989" cy="62678"/>
            </a:xfrm>
            <a:prstGeom prst="rect">
              <a:avLst/>
            </a:prstGeom>
            <a:blipFill rotWithShape="0">
              <a:blip r:embed="rId14">
                <a:alphaModFix/>
              </a:blip>
              <a:tile algn="tl" flip="none" tx="-1" sx="99997" ty="118" sy="99997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8"/>
            <p:cNvSpPr/>
            <p:nvPr/>
          </p:nvSpPr>
          <p:spPr>
            <a:xfrm>
              <a:off x="3579480" y="3627000"/>
              <a:ext cx="4800" cy="5400"/>
            </a:xfrm>
            <a:prstGeom prst="rect">
              <a:avLst/>
            </a:prstGeom>
            <a:solidFill>
              <a:srgbClr val="FFFFFF"/>
            </a:solidFill>
            <a:ln cap="flat" cmpd="sng" w="126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8" name="Google Shape;158;p28"/>
            <p:cNvCxnSpPr/>
            <p:nvPr/>
          </p:nvCxnSpPr>
          <p:spPr>
            <a:xfrm rot="10800000">
              <a:off x="3886200" y="3136620"/>
              <a:ext cx="0" cy="55500"/>
            </a:xfrm>
            <a:prstGeom prst="straightConnector1">
              <a:avLst/>
            </a:prstGeom>
            <a:noFill/>
            <a:ln cap="flat" cmpd="sng" w="255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159" name="Google Shape;159;p28"/>
            <p:cNvSpPr/>
            <p:nvPr/>
          </p:nvSpPr>
          <p:spPr>
            <a:xfrm>
              <a:off x="3250440" y="3096000"/>
              <a:ext cx="634679" cy="84240"/>
            </a:xfrm>
            <a:custGeom>
              <a:rect b="b" l="l" r="r" t="t"/>
              <a:pathLst>
                <a:path extrusionOk="0" h="191" w="1322">
                  <a:moveTo>
                    <a:pt x="1322" y="96"/>
                  </a:moveTo>
                  <a:lnTo>
                    <a:pt x="1321" y="89"/>
                  </a:lnTo>
                  <a:lnTo>
                    <a:pt x="1315" y="82"/>
                  </a:lnTo>
                  <a:lnTo>
                    <a:pt x="1306" y="74"/>
                  </a:lnTo>
                  <a:lnTo>
                    <a:pt x="1293" y="67"/>
                  </a:lnTo>
                  <a:lnTo>
                    <a:pt x="1277" y="60"/>
                  </a:lnTo>
                  <a:lnTo>
                    <a:pt x="1257" y="54"/>
                  </a:lnTo>
                  <a:lnTo>
                    <a:pt x="1233" y="48"/>
                  </a:lnTo>
                  <a:lnTo>
                    <a:pt x="1208" y="42"/>
                  </a:lnTo>
                  <a:lnTo>
                    <a:pt x="1178" y="36"/>
                  </a:lnTo>
                  <a:lnTo>
                    <a:pt x="1146" y="30"/>
                  </a:lnTo>
                  <a:lnTo>
                    <a:pt x="1111" y="26"/>
                  </a:lnTo>
                  <a:lnTo>
                    <a:pt x="1074" y="21"/>
                  </a:lnTo>
                  <a:lnTo>
                    <a:pt x="1034" y="17"/>
                  </a:lnTo>
                  <a:lnTo>
                    <a:pt x="992" y="13"/>
                  </a:lnTo>
                  <a:lnTo>
                    <a:pt x="948" y="9"/>
                  </a:lnTo>
                  <a:lnTo>
                    <a:pt x="903" y="7"/>
                  </a:lnTo>
                  <a:lnTo>
                    <a:pt x="856" y="4"/>
                  </a:lnTo>
                  <a:lnTo>
                    <a:pt x="808" y="2"/>
                  </a:lnTo>
                  <a:lnTo>
                    <a:pt x="759" y="1"/>
                  </a:lnTo>
                  <a:lnTo>
                    <a:pt x="710" y="1"/>
                  </a:lnTo>
                  <a:lnTo>
                    <a:pt x="661" y="0"/>
                  </a:lnTo>
                  <a:lnTo>
                    <a:pt x="612" y="1"/>
                  </a:lnTo>
                  <a:lnTo>
                    <a:pt x="563" y="1"/>
                  </a:lnTo>
                  <a:lnTo>
                    <a:pt x="514" y="2"/>
                  </a:lnTo>
                  <a:lnTo>
                    <a:pt x="466" y="4"/>
                  </a:lnTo>
                  <a:lnTo>
                    <a:pt x="419" y="7"/>
                  </a:lnTo>
                  <a:lnTo>
                    <a:pt x="374" y="9"/>
                  </a:lnTo>
                  <a:lnTo>
                    <a:pt x="330" y="13"/>
                  </a:lnTo>
                  <a:lnTo>
                    <a:pt x="288" y="17"/>
                  </a:lnTo>
                  <a:lnTo>
                    <a:pt x="248" y="21"/>
                  </a:lnTo>
                  <a:lnTo>
                    <a:pt x="211" y="26"/>
                  </a:lnTo>
                  <a:lnTo>
                    <a:pt x="176" y="30"/>
                  </a:lnTo>
                  <a:lnTo>
                    <a:pt x="144" y="36"/>
                  </a:lnTo>
                  <a:lnTo>
                    <a:pt x="115" y="42"/>
                  </a:lnTo>
                  <a:lnTo>
                    <a:pt x="89" y="48"/>
                  </a:lnTo>
                  <a:lnTo>
                    <a:pt x="65" y="54"/>
                  </a:lnTo>
                  <a:lnTo>
                    <a:pt x="45" y="60"/>
                  </a:lnTo>
                  <a:lnTo>
                    <a:pt x="29" y="67"/>
                  </a:lnTo>
                  <a:lnTo>
                    <a:pt x="16" y="74"/>
                  </a:lnTo>
                  <a:lnTo>
                    <a:pt x="7" y="82"/>
                  </a:lnTo>
                  <a:lnTo>
                    <a:pt x="1" y="89"/>
                  </a:lnTo>
                  <a:lnTo>
                    <a:pt x="0" y="96"/>
                  </a:lnTo>
                  <a:lnTo>
                    <a:pt x="1" y="103"/>
                  </a:lnTo>
                  <a:lnTo>
                    <a:pt x="7" y="110"/>
                  </a:lnTo>
                  <a:lnTo>
                    <a:pt x="16" y="117"/>
                  </a:lnTo>
                  <a:lnTo>
                    <a:pt x="29" y="124"/>
                  </a:lnTo>
                  <a:lnTo>
                    <a:pt x="45" y="131"/>
                  </a:lnTo>
                  <a:lnTo>
                    <a:pt x="65" y="137"/>
                  </a:lnTo>
                  <a:lnTo>
                    <a:pt x="89" y="144"/>
                  </a:lnTo>
                  <a:lnTo>
                    <a:pt x="115" y="149"/>
                  </a:lnTo>
                  <a:lnTo>
                    <a:pt x="144" y="156"/>
                  </a:lnTo>
                  <a:lnTo>
                    <a:pt x="176" y="161"/>
                  </a:lnTo>
                  <a:lnTo>
                    <a:pt x="211" y="165"/>
                  </a:lnTo>
                  <a:lnTo>
                    <a:pt x="248" y="170"/>
                  </a:lnTo>
                  <a:lnTo>
                    <a:pt x="288" y="175"/>
                  </a:lnTo>
                  <a:lnTo>
                    <a:pt x="330" y="179"/>
                  </a:lnTo>
                  <a:lnTo>
                    <a:pt x="374" y="182"/>
                  </a:lnTo>
                  <a:lnTo>
                    <a:pt x="419" y="185"/>
                  </a:lnTo>
                  <a:lnTo>
                    <a:pt x="466" y="187"/>
                  </a:lnTo>
                  <a:lnTo>
                    <a:pt x="514" y="189"/>
                  </a:lnTo>
                  <a:lnTo>
                    <a:pt x="563" y="190"/>
                  </a:lnTo>
                  <a:lnTo>
                    <a:pt x="612" y="191"/>
                  </a:lnTo>
                  <a:lnTo>
                    <a:pt x="661" y="191"/>
                  </a:lnTo>
                  <a:lnTo>
                    <a:pt x="710" y="191"/>
                  </a:lnTo>
                  <a:lnTo>
                    <a:pt x="759" y="190"/>
                  </a:lnTo>
                  <a:lnTo>
                    <a:pt x="808" y="189"/>
                  </a:lnTo>
                  <a:lnTo>
                    <a:pt x="856" y="187"/>
                  </a:lnTo>
                  <a:lnTo>
                    <a:pt x="903" y="185"/>
                  </a:lnTo>
                  <a:lnTo>
                    <a:pt x="948" y="182"/>
                  </a:lnTo>
                  <a:lnTo>
                    <a:pt x="992" y="179"/>
                  </a:lnTo>
                  <a:lnTo>
                    <a:pt x="1034" y="175"/>
                  </a:lnTo>
                  <a:lnTo>
                    <a:pt x="1074" y="170"/>
                  </a:lnTo>
                  <a:lnTo>
                    <a:pt x="1111" y="165"/>
                  </a:lnTo>
                  <a:lnTo>
                    <a:pt x="1146" y="161"/>
                  </a:lnTo>
                  <a:lnTo>
                    <a:pt x="1178" y="156"/>
                  </a:lnTo>
                  <a:lnTo>
                    <a:pt x="1208" y="149"/>
                  </a:lnTo>
                  <a:lnTo>
                    <a:pt x="1233" y="144"/>
                  </a:lnTo>
                  <a:lnTo>
                    <a:pt x="1257" y="137"/>
                  </a:lnTo>
                  <a:lnTo>
                    <a:pt x="1277" y="131"/>
                  </a:lnTo>
                  <a:lnTo>
                    <a:pt x="1293" y="124"/>
                  </a:lnTo>
                  <a:lnTo>
                    <a:pt x="1306" y="117"/>
                  </a:lnTo>
                  <a:lnTo>
                    <a:pt x="1315" y="110"/>
                  </a:lnTo>
                  <a:lnTo>
                    <a:pt x="1321" y="103"/>
                  </a:lnTo>
                  <a:lnTo>
                    <a:pt x="1322" y="96"/>
                  </a:lnTo>
                </a:path>
              </a:pathLst>
            </a:custGeom>
            <a:solidFill>
              <a:srgbClr val="B2B2B2"/>
            </a:solidFill>
            <a:ln cap="flat" cmpd="sng" w="255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60" name="Google Shape;160;p28"/>
            <p:cNvSpPr/>
            <p:nvPr/>
          </p:nvSpPr>
          <p:spPr>
            <a:xfrm>
              <a:off x="3251880" y="3195360"/>
              <a:ext cx="632881" cy="38160"/>
            </a:xfrm>
            <a:custGeom>
              <a:rect b="b" l="l" r="r" t="t"/>
              <a:pathLst>
                <a:path extrusionOk="0" h="89" w="1318">
                  <a:moveTo>
                    <a:pt x="0" y="0"/>
                  </a:moveTo>
                  <a:lnTo>
                    <a:pt x="6" y="7"/>
                  </a:lnTo>
                  <a:lnTo>
                    <a:pt x="16" y="14"/>
                  </a:lnTo>
                  <a:lnTo>
                    <a:pt x="28" y="21"/>
                  </a:lnTo>
                  <a:lnTo>
                    <a:pt x="44" y="28"/>
                  </a:lnTo>
                  <a:lnTo>
                    <a:pt x="64" y="34"/>
                  </a:lnTo>
                  <a:lnTo>
                    <a:pt x="87" y="41"/>
                  </a:lnTo>
                  <a:lnTo>
                    <a:pt x="114" y="47"/>
                  </a:lnTo>
                  <a:lnTo>
                    <a:pt x="143" y="53"/>
                  </a:lnTo>
                  <a:lnTo>
                    <a:pt x="175" y="58"/>
                  </a:lnTo>
                  <a:lnTo>
                    <a:pt x="210" y="63"/>
                  </a:lnTo>
                  <a:lnTo>
                    <a:pt x="247" y="68"/>
                  </a:lnTo>
                  <a:lnTo>
                    <a:pt x="287" y="73"/>
                  </a:lnTo>
                  <a:lnTo>
                    <a:pt x="329" y="76"/>
                  </a:lnTo>
                  <a:lnTo>
                    <a:pt x="373" y="80"/>
                  </a:lnTo>
                  <a:lnTo>
                    <a:pt x="417" y="83"/>
                  </a:lnTo>
                  <a:lnTo>
                    <a:pt x="465" y="85"/>
                  </a:lnTo>
                  <a:lnTo>
                    <a:pt x="512" y="86"/>
                  </a:lnTo>
                  <a:lnTo>
                    <a:pt x="561" y="88"/>
                  </a:lnTo>
                  <a:lnTo>
                    <a:pt x="610" y="89"/>
                  </a:lnTo>
                  <a:lnTo>
                    <a:pt x="659" y="89"/>
                  </a:lnTo>
                  <a:lnTo>
                    <a:pt x="708" y="89"/>
                  </a:lnTo>
                  <a:lnTo>
                    <a:pt x="757" y="88"/>
                  </a:lnTo>
                  <a:lnTo>
                    <a:pt x="806" y="86"/>
                  </a:lnTo>
                  <a:lnTo>
                    <a:pt x="854" y="85"/>
                  </a:lnTo>
                  <a:lnTo>
                    <a:pt x="901" y="83"/>
                  </a:lnTo>
                  <a:lnTo>
                    <a:pt x="945" y="80"/>
                  </a:lnTo>
                  <a:lnTo>
                    <a:pt x="990" y="76"/>
                  </a:lnTo>
                  <a:lnTo>
                    <a:pt x="1031" y="73"/>
                  </a:lnTo>
                  <a:lnTo>
                    <a:pt x="1071" y="68"/>
                  </a:lnTo>
                  <a:lnTo>
                    <a:pt x="1108" y="63"/>
                  </a:lnTo>
                  <a:lnTo>
                    <a:pt x="1144" y="58"/>
                  </a:lnTo>
                  <a:lnTo>
                    <a:pt x="1175" y="53"/>
                  </a:lnTo>
                  <a:lnTo>
                    <a:pt x="1205" y="47"/>
                  </a:lnTo>
                  <a:lnTo>
                    <a:pt x="1231" y="41"/>
                  </a:lnTo>
                  <a:lnTo>
                    <a:pt x="1254" y="34"/>
                  </a:lnTo>
                  <a:lnTo>
                    <a:pt x="1274" y="28"/>
                  </a:lnTo>
                  <a:lnTo>
                    <a:pt x="1290" y="21"/>
                  </a:lnTo>
                  <a:lnTo>
                    <a:pt x="1303" y="14"/>
                  </a:lnTo>
                  <a:lnTo>
                    <a:pt x="1312" y="7"/>
                  </a:lnTo>
                  <a:lnTo>
                    <a:pt x="1318" y="0"/>
                  </a:lnTo>
                </a:path>
              </a:pathLst>
            </a:custGeom>
            <a:noFill/>
            <a:ln cap="flat" cmpd="sng" w="255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cxnSp>
          <p:nvCxnSpPr>
            <p:cNvPr id="161" name="Google Shape;161;p28"/>
            <p:cNvCxnSpPr/>
            <p:nvPr/>
          </p:nvCxnSpPr>
          <p:spPr>
            <a:xfrm rot="10800000">
              <a:off x="3250800" y="3137340"/>
              <a:ext cx="0" cy="55500"/>
            </a:xfrm>
            <a:prstGeom prst="straightConnector1">
              <a:avLst/>
            </a:prstGeom>
            <a:noFill/>
            <a:ln cap="flat" cmpd="sng" w="255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162" name="Google Shape;162;p28"/>
            <p:cNvSpPr/>
            <p:nvPr/>
          </p:nvSpPr>
          <p:spPr>
            <a:xfrm>
              <a:off x="3561120" y="3767760"/>
              <a:ext cx="57960" cy="683642"/>
            </a:xfrm>
            <a:custGeom>
              <a:rect b="b" l="l" r="r" t="t"/>
              <a:pathLst>
                <a:path extrusionOk="0" h="1543" w="122">
                  <a:moveTo>
                    <a:pt x="0" y="1543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543"/>
                  </a:lnTo>
                  <a:lnTo>
                    <a:pt x="0" y="1543"/>
                  </a:lnTo>
                </a:path>
              </a:pathLst>
            </a:custGeom>
            <a:solidFill>
              <a:srgbClr val="FFFFFF"/>
            </a:solidFill>
            <a:ln cap="flat" cmpd="sng" w="255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63" name="Google Shape;163;p28"/>
            <p:cNvSpPr/>
            <p:nvPr/>
          </p:nvSpPr>
          <p:spPr>
            <a:xfrm>
              <a:off x="3468600" y="3717000"/>
              <a:ext cx="247680" cy="50040"/>
            </a:xfrm>
            <a:custGeom>
              <a:rect b="b" l="l" r="r" t="t"/>
              <a:pathLst>
                <a:path extrusionOk="0" h="73" w="689">
                  <a:moveTo>
                    <a:pt x="688" y="0"/>
                  </a:moveTo>
                  <a:lnTo>
                    <a:pt x="688" y="3"/>
                  </a:lnTo>
                  <a:lnTo>
                    <a:pt x="687" y="7"/>
                  </a:lnTo>
                  <a:lnTo>
                    <a:pt x="685" y="10"/>
                  </a:lnTo>
                  <a:lnTo>
                    <a:pt x="683" y="14"/>
                  </a:lnTo>
                  <a:lnTo>
                    <a:pt x="680" y="17"/>
                  </a:lnTo>
                  <a:lnTo>
                    <a:pt x="675" y="21"/>
                  </a:lnTo>
                  <a:lnTo>
                    <a:pt x="670" y="24"/>
                  </a:lnTo>
                  <a:lnTo>
                    <a:pt x="665" y="27"/>
                  </a:lnTo>
                  <a:lnTo>
                    <a:pt x="658" y="31"/>
                  </a:lnTo>
                  <a:lnTo>
                    <a:pt x="651" y="34"/>
                  </a:lnTo>
                  <a:lnTo>
                    <a:pt x="642" y="37"/>
                  </a:lnTo>
                  <a:lnTo>
                    <a:pt x="633" y="40"/>
                  </a:lnTo>
                  <a:lnTo>
                    <a:pt x="624" y="43"/>
                  </a:lnTo>
                  <a:lnTo>
                    <a:pt x="613" y="46"/>
                  </a:lnTo>
                  <a:lnTo>
                    <a:pt x="602" y="48"/>
                  </a:lnTo>
                  <a:lnTo>
                    <a:pt x="591" y="51"/>
                  </a:lnTo>
                  <a:lnTo>
                    <a:pt x="578" y="53"/>
                  </a:lnTo>
                  <a:lnTo>
                    <a:pt x="566" y="56"/>
                  </a:lnTo>
                  <a:lnTo>
                    <a:pt x="552" y="58"/>
                  </a:lnTo>
                  <a:lnTo>
                    <a:pt x="538" y="60"/>
                  </a:lnTo>
                  <a:lnTo>
                    <a:pt x="524" y="62"/>
                  </a:lnTo>
                  <a:lnTo>
                    <a:pt x="509" y="63"/>
                  </a:lnTo>
                  <a:lnTo>
                    <a:pt x="494" y="65"/>
                  </a:lnTo>
                  <a:lnTo>
                    <a:pt x="478" y="66"/>
                  </a:lnTo>
                  <a:lnTo>
                    <a:pt x="462" y="68"/>
                  </a:lnTo>
                  <a:lnTo>
                    <a:pt x="446" y="69"/>
                  </a:lnTo>
                  <a:lnTo>
                    <a:pt x="429" y="70"/>
                  </a:lnTo>
                  <a:lnTo>
                    <a:pt x="412" y="71"/>
                  </a:lnTo>
                  <a:lnTo>
                    <a:pt x="395" y="71"/>
                  </a:lnTo>
                  <a:lnTo>
                    <a:pt x="378" y="72"/>
                  </a:lnTo>
                  <a:lnTo>
                    <a:pt x="361" y="72"/>
                  </a:lnTo>
                  <a:lnTo>
                    <a:pt x="344" y="72"/>
                  </a:lnTo>
                  <a:lnTo>
                    <a:pt x="327" y="72"/>
                  </a:lnTo>
                  <a:lnTo>
                    <a:pt x="310" y="72"/>
                  </a:lnTo>
                  <a:lnTo>
                    <a:pt x="293" y="71"/>
                  </a:lnTo>
                  <a:lnTo>
                    <a:pt x="276" y="71"/>
                  </a:lnTo>
                  <a:lnTo>
                    <a:pt x="259" y="70"/>
                  </a:lnTo>
                  <a:lnTo>
                    <a:pt x="242" y="69"/>
                  </a:lnTo>
                  <a:lnTo>
                    <a:pt x="226" y="68"/>
                  </a:lnTo>
                  <a:lnTo>
                    <a:pt x="210" y="66"/>
                  </a:lnTo>
                  <a:lnTo>
                    <a:pt x="194" y="65"/>
                  </a:lnTo>
                  <a:lnTo>
                    <a:pt x="179" y="63"/>
                  </a:lnTo>
                  <a:lnTo>
                    <a:pt x="164" y="62"/>
                  </a:lnTo>
                  <a:lnTo>
                    <a:pt x="150" y="60"/>
                  </a:lnTo>
                  <a:lnTo>
                    <a:pt x="136" y="58"/>
                  </a:lnTo>
                  <a:lnTo>
                    <a:pt x="122" y="56"/>
                  </a:lnTo>
                  <a:lnTo>
                    <a:pt x="110" y="53"/>
                  </a:lnTo>
                  <a:lnTo>
                    <a:pt x="97" y="51"/>
                  </a:lnTo>
                  <a:lnTo>
                    <a:pt x="86" y="48"/>
                  </a:lnTo>
                  <a:lnTo>
                    <a:pt x="75" y="46"/>
                  </a:lnTo>
                  <a:lnTo>
                    <a:pt x="64" y="43"/>
                  </a:lnTo>
                  <a:lnTo>
                    <a:pt x="55" y="40"/>
                  </a:lnTo>
                  <a:lnTo>
                    <a:pt x="46" y="37"/>
                  </a:lnTo>
                  <a:lnTo>
                    <a:pt x="37" y="34"/>
                  </a:lnTo>
                  <a:lnTo>
                    <a:pt x="30" y="31"/>
                  </a:lnTo>
                  <a:lnTo>
                    <a:pt x="23" y="27"/>
                  </a:lnTo>
                  <a:lnTo>
                    <a:pt x="18" y="24"/>
                  </a:lnTo>
                  <a:lnTo>
                    <a:pt x="13" y="21"/>
                  </a:lnTo>
                  <a:lnTo>
                    <a:pt x="8" y="17"/>
                  </a:lnTo>
                  <a:lnTo>
                    <a:pt x="5" y="14"/>
                  </a:lnTo>
                  <a:lnTo>
                    <a:pt x="3" y="10"/>
                  </a:lnTo>
                  <a:lnTo>
                    <a:pt x="1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344" y="2"/>
                  </a:lnTo>
                  <a:lnTo>
                    <a:pt x="688" y="0"/>
                  </a:lnTo>
                  <a:moveTo>
                    <a:pt x="688" y="0"/>
                  </a:moveTo>
                  <a:lnTo>
                    <a:pt x="688" y="3"/>
                  </a:lnTo>
                  <a:lnTo>
                    <a:pt x="687" y="7"/>
                  </a:lnTo>
                  <a:lnTo>
                    <a:pt x="685" y="10"/>
                  </a:lnTo>
                  <a:lnTo>
                    <a:pt x="683" y="14"/>
                  </a:lnTo>
                  <a:lnTo>
                    <a:pt x="680" y="17"/>
                  </a:lnTo>
                  <a:lnTo>
                    <a:pt x="675" y="21"/>
                  </a:lnTo>
                  <a:lnTo>
                    <a:pt x="670" y="24"/>
                  </a:lnTo>
                  <a:lnTo>
                    <a:pt x="665" y="27"/>
                  </a:lnTo>
                  <a:lnTo>
                    <a:pt x="658" y="31"/>
                  </a:lnTo>
                  <a:lnTo>
                    <a:pt x="651" y="34"/>
                  </a:lnTo>
                  <a:lnTo>
                    <a:pt x="642" y="37"/>
                  </a:lnTo>
                  <a:lnTo>
                    <a:pt x="633" y="40"/>
                  </a:lnTo>
                  <a:lnTo>
                    <a:pt x="624" y="43"/>
                  </a:lnTo>
                  <a:lnTo>
                    <a:pt x="613" y="46"/>
                  </a:lnTo>
                  <a:lnTo>
                    <a:pt x="602" y="48"/>
                  </a:lnTo>
                  <a:lnTo>
                    <a:pt x="591" y="51"/>
                  </a:lnTo>
                  <a:lnTo>
                    <a:pt x="578" y="53"/>
                  </a:lnTo>
                  <a:lnTo>
                    <a:pt x="566" y="56"/>
                  </a:lnTo>
                  <a:lnTo>
                    <a:pt x="552" y="58"/>
                  </a:lnTo>
                  <a:lnTo>
                    <a:pt x="538" y="60"/>
                  </a:lnTo>
                  <a:lnTo>
                    <a:pt x="524" y="62"/>
                  </a:lnTo>
                  <a:lnTo>
                    <a:pt x="509" y="63"/>
                  </a:lnTo>
                  <a:lnTo>
                    <a:pt x="494" y="65"/>
                  </a:lnTo>
                  <a:lnTo>
                    <a:pt x="478" y="66"/>
                  </a:lnTo>
                  <a:lnTo>
                    <a:pt x="462" y="68"/>
                  </a:lnTo>
                  <a:lnTo>
                    <a:pt x="446" y="69"/>
                  </a:lnTo>
                  <a:lnTo>
                    <a:pt x="429" y="70"/>
                  </a:lnTo>
                  <a:lnTo>
                    <a:pt x="412" y="71"/>
                  </a:lnTo>
                  <a:lnTo>
                    <a:pt x="395" y="71"/>
                  </a:lnTo>
                  <a:lnTo>
                    <a:pt x="378" y="72"/>
                  </a:lnTo>
                  <a:lnTo>
                    <a:pt x="361" y="72"/>
                  </a:lnTo>
                  <a:lnTo>
                    <a:pt x="344" y="72"/>
                  </a:lnTo>
                  <a:lnTo>
                    <a:pt x="327" y="72"/>
                  </a:lnTo>
                  <a:lnTo>
                    <a:pt x="310" y="72"/>
                  </a:lnTo>
                  <a:lnTo>
                    <a:pt x="293" y="71"/>
                  </a:lnTo>
                  <a:lnTo>
                    <a:pt x="276" y="71"/>
                  </a:lnTo>
                  <a:lnTo>
                    <a:pt x="259" y="70"/>
                  </a:lnTo>
                  <a:lnTo>
                    <a:pt x="242" y="69"/>
                  </a:lnTo>
                  <a:lnTo>
                    <a:pt x="226" y="68"/>
                  </a:lnTo>
                  <a:lnTo>
                    <a:pt x="210" y="66"/>
                  </a:lnTo>
                  <a:lnTo>
                    <a:pt x="194" y="65"/>
                  </a:lnTo>
                  <a:lnTo>
                    <a:pt x="179" y="63"/>
                  </a:lnTo>
                  <a:lnTo>
                    <a:pt x="164" y="62"/>
                  </a:lnTo>
                  <a:lnTo>
                    <a:pt x="150" y="60"/>
                  </a:lnTo>
                  <a:lnTo>
                    <a:pt x="136" y="58"/>
                  </a:lnTo>
                  <a:lnTo>
                    <a:pt x="122" y="56"/>
                  </a:lnTo>
                  <a:lnTo>
                    <a:pt x="110" y="53"/>
                  </a:lnTo>
                  <a:lnTo>
                    <a:pt x="97" y="51"/>
                  </a:lnTo>
                  <a:lnTo>
                    <a:pt x="86" y="48"/>
                  </a:lnTo>
                  <a:lnTo>
                    <a:pt x="75" y="46"/>
                  </a:lnTo>
                  <a:lnTo>
                    <a:pt x="64" y="43"/>
                  </a:lnTo>
                  <a:lnTo>
                    <a:pt x="55" y="40"/>
                  </a:lnTo>
                  <a:lnTo>
                    <a:pt x="46" y="37"/>
                  </a:lnTo>
                  <a:lnTo>
                    <a:pt x="37" y="34"/>
                  </a:lnTo>
                  <a:lnTo>
                    <a:pt x="30" y="31"/>
                  </a:lnTo>
                  <a:lnTo>
                    <a:pt x="23" y="27"/>
                  </a:lnTo>
                  <a:lnTo>
                    <a:pt x="18" y="24"/>
                  </a:lnTo>
                  <a:lnTo>
                    <a:pt x="13" y="21"/>
                  </a:lnTo>
                  <a:lnTo>
                    <a:pt x="8" y="17"/>
                  </a:lnTo>
                  <a:lnTo>
                    <a:pt x="5" y="14"/>
                  </a:lnTo>
                  <a:lnTo>
                    <a:pt x="3" y="10"/>
                  </a:lnTo>
                  <a:lnTo>
                    <a:pt x="1" y="7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E8E8E8"/>
            </a:solidFill>
            <a:ln cap="flat" cmpd="sng" w="255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cxnSp>
          <p:nvCxnSpPr>
            <p:cNvPr id="164" name="Google Shape;164;p28"/>
            <p:cNvCxnSpPr/>
            <p:nvPr/>
          </p:nvCxnSpPr>
          <p:spPr>
            <a:xfrm>
              <a:off x="3476520" y="3742560"/>
              <a:ext cx="233400" cy="0"/>
            </a:xfrm>
            <a:prstGeom prst="straightConnector1">
              <a:avLst/>
            </a:prstGeom>
            <a:noFill/>
            <a:ln cap="flat" cmpd="sng" w="25550">
              <a:solidFill>
                <a:srgbClr val="E8E8E8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"/>
          <p:cNvSpPr/>
          <p:nvPr/>
        </p:nvSpPr>
        <p:spPr>
          <a:xfrm>
            <a:off x="206875" y="1080000"/>
            <a:ext cx="8540700" cy="67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.1 Prévision immédiate de nébulosité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6"/>
          <p:cNvSpPr/>
          <p:nvPr/>
        </p:nvSpPr>
        <p:spPr>
          <a:xfrm>
            <a:off x="366913" y="1851813"/>
            <a:ext cx="6118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200"/>
              <a:t>Comment : Prévision multi-classe 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6"/>
          <p:cNvSpPr txBox="1"/>
          <p:nvPr/>
        </p:nvSpPr>
        <p:spPr>
          <a:xfrm>
            <a:off x="537775" y="2175538"/>
            <a:ext cx="6411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Entrée multi-classe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Adaptation de la couche de sortie et de la fonction coût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Post-Traitement </a:t>
            </a:r>
            <a:endParaRPr sz="2000"/>
          </a:p>
        </p:txBody>
      </p:sp>
      <p:pic>
        <p:nvPicPr>
          <p:cNvPr id="353" name="Google Shape;3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9682" y="4277591"/>
            <a:ext cx="1638275" cy="1789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0600" y="4292067"/>
            <a:ext cx="1448700" cy="144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725" y="4292076"/>
            <a:ext cx="1448700" cy="1448672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6"/>
          <p:cNvSpPr txBox="1"/>
          <p:nvPr/>
        </p:nvSpPr>
        <p:spPr>
          <a:xfrm>
            <a:off x="711725" y="3787500"/>
            <a:ext cx="144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P(Nuage)</a:t>
            </a:r>
            <a:endParaRPr sz="2000"/>
          </a:p>
        </p:txBody>
      </p:sp>
      <p:sp>
        <p:nvSpPr>
          <p:cNvPr id="357" name="Google Shape;357;p46"/>
          <p:cNvSpPr/>
          <p:nvPr/>
        </p:nvSpPr>
        <p:spPr>
          <a:xfrm>
            <a:off x="2577663" y="4676800"/>
            <a:ext cx="605700" cy="67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6"/>
          <p:cNvSpPr/>
          <p:nvPr/>
        </p:nvSpPr>
        <p:spPr>
          <a:xfrm>
            <a:off x="5650550" y="4752135"/>
            <a:ext cx="695700" cy="6792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6"/>
          <p:cNvSpPr txBox="1"/>
          <p:nvPr/>
        </p:nvSpPr>
        <p:spPr>
          <a:xfrm>
            <a:off x="6665725" y="3607700"/>
            <a:ext cx="225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P(Classe|Nuage)</a:t>
            </a:r>
            <a:endParaRPr sz="2000"/>
          </a:p>
        </p:txBody>
      </p:sp>
      <p:sp>
        <p:nvSpPr>
          <p:cNvPr id="360" name="Google Shape;360;p46"/>
          <p:cNvSpPr txBox="1"/>
          <p:nvPr/>
        </p:nvSpPr>
        <p:spPr>
          <a:xfrm>
            <a:off x="3787200" y="3787500"/>
            <a:ext cx="163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P(Nuage)</a:t>
            </a:r>
            <a:endParaRPr sz="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"/>
          <p:cNvSpPr/>
          <p:nvPr/>
        </p:nvSpPr>
        <p:spPr>
          <a:xfrm>
            <a:off x="264600" y="1080000"/>
            <a:ext cx="8540700" cy="67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.1 Prévision immédiate de nébulosité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7"/>
          <p:cNvSpPr/>
          <p:nvPr/>
        </p:nvSpPr>
        <p:spPr>
          <a:xfrm>
            <a:off x="0" y="3608260"/>
            <a:ext cx="1321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64" y="2788350"/>
            <a:ext cx="10334274" cy="36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7"/>
          <p:cNvSpPr txBox="1"/>
          <p:nvPr/>
        </p:nvSpPr>
        <p:spPr>
          <a:xfrm>
            <a:off x="264600" y="1759200"/>
            <a:ext cx="365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-FR" sz="2200">
                <a:solidFill>
                  <a:schemeClr val="dk1"/>
                </a:solidFill>
              </a:rPr>
              <a:t>Résultat </a:t>
            </a:r>
            <a:endParaRPr/>
          </a:p>
        </p:txBody>
      </p:sp>
      <p:sp>
        <p:nvSpPr>
          <p:cNvPr id="369" name="Google Shape;369;p47"/>
          <p:cNvSpPr txBox="1"/>
          <p:nvPr/>
        </p:nvSpPr>
        <p:spPr>
          <a:xfrm>
            <a:off x="1455625" y="2388150"/>
            <a:ext cx="203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Vérité terrain</a:t>
            </a:r>
            <a:endParaRPr sz="1800"/>
          </a:p>
        </p:txBody>
      </p:sp>
      <p:sp>
        <p:nvSpPr>
          <p:cNvPr id="370" name="Google Shape;370;p47"/>
          <p:cNvSpPr txBox="1"/>
          <p:nvPr/>
        </p:nvSpPr>
        <p:spPr>
          <a:xfrm>
            <a:off x="4537400" y="2388150"/>
            <a:ext cx="203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Deep Learning</a:t>
            </a:r>
            <a:endParaRPr sz="1800"/>
          </a:p>
        </p:txBody>
      </p:sp>
      <p:sp>
        <p:nvSpPr>
          <p:cNvPr id="371" name="Google Shape;371;p47"/>
          <p:cNvSpPr txBox="1"/>
          <p:nvPr/>
        </p:nvSpPr>
        <p:spPr>
          <a:xfrm>
            <a:off x="7536000" y="2388150"/>
            <a:ext cx="258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EXIM (Flot Optique)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/>
          <p:nvPr/>
        </p:nvSpPr>
        <p:spPr>
          <a:xfrm>
            <a:off x="264600" y="1080000"/>
            <a:ext cx="8540640" cy="679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3.1 Prévision immédiate de nébulosité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48"/>
          <p:cNvSpPr/>
          <p:nvPr/>
        </p:nvSpPr>
        <p:spPr>
          <a:xfrm>
            <a:off x="264600" y="2309400"/>
            <a:ext cx="10197360" cy="44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8"/>
          <p:cNvSpPr/>
          <p:nvPr/>
        </p:nvSpPr>
        <p:spPr>
          <a:xfrm>
            <a:off x="264600" y="5166360"/>
            <a:ext cx="1321200" cy="26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8"/>
          <p:cNvSpPr/>
          <p:nvPr/>
        </p:nvSpPr>
        <p:spPr>
          <a:xfrm>
            <a:off x="264600" y="2493720"/>
            <a:ext cx="6151320" cy="480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4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lang="fr-F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Prototype temps réel </a:t>
            </a:r>
            <a:endParaRPr sz="2000"/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prévisions </a:t>
            </a:r>
            <a:r>
              <a:rPr lang="fr-FR" sz="2000"/>
              <a:t>multi-classes</a:t>
            </a: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5529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prévisions jusqu’à 2h30 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strike="noStrike"/>
          </a:p>
          <a:p>
            <a:pPr indent="-3554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lang="fr-F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Passage en opérationnel </a:t>
            </a:r>
            <a:r>
              <a:rPr lang="fr-FR" sz="2000"/>
              <a:t>prévu </a:t>
            </a:r>
            <a:endParaRPr sz="2000"/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fr-FR" sz="2000"/>
              <a:t>Prévision en moins de 10 minutes sur 5 CPU</a:t>
            </a:r>
            <a:endParaRPr sz="2000"/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fr-FR" sz="2000"/>
              <a:t>Prévision sur le Globe (Utilisation de 5 satellite + recouvrement). 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8"/>
          <p:cNvSpPr/>
          <p:nvPr/>
        </p:nvSpPr>
        <p:spPr>
          <a:xfrm>
            <a:off x="377280" y="1944000"/>
            <a:ext cx="2965680" cy="36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Mise en production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2755" y="1645980"/>
            <a:ext cx="4129199" cy="3147479"/>
          </a:xfrm>
          <a:prstGeom prst="rect">
            <a:avLst/>
          </a:prstGeom>
          <a:noFill/>
          <a:ln>
            <a:noFill/>
          </a:ln>
          <a:effectLst>
            <a:outerShdw dir="5400000" dist="1908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/>
          <p:nvPr/>
        </p:nvSpPr>
        <p:spPr>
          <a:xfrm>
            <a:off x="328320" y="1962720"/>
            <a:ext cx="9803400" cy="28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200">
                <a:solidFill>
                  <a:srgbClr val="5770BE"/>
                </a:solidFill>
              </a:rPr>
              <a:t>3</a:t>
            </a:r>
            <a:r>
              <a:rPr b="1" lang="fr-FR" sz="32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fr-FR" sz="3200">
                <a:solidFill>
                  <a:srgbClr val="5770BE"/>
                </a:solidFill>
              </a:rPr>
              <a:t>2</a:t>
            </a:r>
            <a:r>
              <a:rPr b="1" lang="fr-FR" sz="32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 Prévision immédiate de précipitations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0"/>
          <p:cNvSpPr/>
          <p:nvPr/>
        </p:nvSpPr>
        <p:spPr>
          <a:xfrm>
            <a:off x="264600" y="1080000"/>
            <a:ext cx="8540700" cy="67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.2 Prévision immédiate de précipitations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0"/>
          <p:cNvSpPr/>
          <p:nvPr/>
        </p:nvSpPr>
        <p:spPr>
          <a:xfrm>
            <a:off x="264600" y="2309400"/>
            <a:ext cx="101973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0"/>
          <p:cNvSpPr/>
          <p:nvPr/>
        </p:nvSpPr>
        <p:spPr>
          <a:xfrm>
            <a:off x="264600" y="5166360"/>
            <a:ext cx="1321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0"/>
          <p:cNvSpPr/>
          <p:nvPr/>
        </p:nvSpPr>
        <p:spPr>
          <a:xfrm>
            <a:off x="264600" y="1924560"/>
            <a:ext cx="10197300" cy="48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3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lang="fr-F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Même principe que la prévision immédiate de nébulosité, mais appliqué pour les précipitations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données :  </a:t>
            </a:r>
            <a:r>
              <a:rPr lang="fr-FR" sz="2000"/>
              <a:t>R</a:t>
            </a: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adar (Ré</a:t>
            </a:r>
            <a:r>
              <a:rPr lang="fr-FR" sz="2000"/>
              <a:t>flectivité ou classe d’intensité)</a:t>
            </a: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algorithme : U-Net (ou GAN)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benchmarks avec d’autres produits Météo-France 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5532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</a:pPr>
            <a:r>
              <a:rPr lang="fr-FR" sz="2000"/>
              <a:t>Algorithme de type flot optique, 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5532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</a:pPr>
            <a:r>
              <a:rPr lang="fr-FR" sz="2000"/>
              <a:t>P</a:t>
            </a: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révision immédiate d</a:t>
            </a:r>
            <a:r>
              <a:rPr lang="fr-FR" sz="2000"/>
              <a:t>e mo</a:t>
            </a: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dèles physiques (AROME PI)</a:t>
            </a:r>
            <a:r>
              <a:rPr lang="fr-FR" sz="2000"/>
              <a:t>.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1"/>
          <p:cNvSpPr/>
          <p:nvPr/>
        </p:nvSpPr>
        <p:spPr>
          <a:xfrm>
            <a:off x="264600" y="1080000"/>
            <a:ext cx="8540700" cy="67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.2 Prévision immédiate de précipitations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1"/>
          <p:cNvSpPr/>
          <p:nvPr/>
        </p:nvSpPr>
        <p:spPr>
          <a:xfrm>
            <a:off x="264600" y="2309400"/>
            <a:ext cx="101973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1"/>
          <p:cNvSpPr/>
          <p:nvPr/>
        </p:nvSpPr>
        <p:spPr>
          <a:xfrm>
            <a:off x="264600" y="5166360"/>
            <a:ext cx="1321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1"/>
          <p:cNvSpPr/>
          <p:nvPr/>
        </p:nvSpPr>
        <p:spPr>
          <a:xfrm>
            <a:off x="264600" y="1924560"/>
            <a:ext cx="10197300" cy="48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/>
              <a:t>Premiers résultats : </a:t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Bonne localisation, mais les précipitations intenses disapraissent. </a:t>
            </a:r>
            <a:endParaRPr sz="20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03" name="Google Shape;4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275" y="2728764"/>
            <a:ext cx="8067241" cy="362137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1"/>
          <p:cNvSpPr txBox="1"/>
          <p:nvPr/>
        </p:nvSpPr>
        <p:spPr>
          <a:xfrm>
            <a:off x="480900" y="6405525"/>
            <a:ext cx="846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0000"/>
                </a:solidFill>
              </a:rPr>
              <a:t>Problématique</a:t>
            </a:r>
            <a:r>
              <a:rPr lang="fr-FR" sz="2000"/>
              <a:t> !! On est intéressé par ces précipitations intenses. </a:t>
            </a:r>
            <a:endParaRPr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2"/>
          <p:cNvSpPr/>
          <p:nvPr/>
        </p:nvSpPr>
        <p:spPr>
          <a:xfrm>
            <a:off x="264600" y="2309400"/>
            <a:ext cx="101973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2"/>
          <p:cNvSpPr/>
          <p:nvPr/>
        </p:nvSpPr>
        <p:spPr>
          <a:xfrm>
            <a:off x="264600" y="5166360"/>
            <a:ext cx="1321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2"/>
          <p:cNvSpPr/>
          <p:nvPr/>
        </p:nvSpPr>
        <p:spPr>
          <a:xfrm>
            <a:off x="264600" y="1080000"/>
            <a:ext cx="8540700" cy="67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.2 Prévision immédiate de précipitations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52"/>
          <p:cNvSpPr/>
          <p:nvPr/>
        </p:nvSpPr>
        <p:spPr>
          <a:xfrm>
            <a:off x="264600" y="1924560"/>
            <a:ext cx="10197300" cy="48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/>
              <a:t>Idée :</a:t>
            </a:r>
            <a:r>
              <a:rPr lang="fr-FR" sz="2000"/>
              <a:t> Réutiliser une hypothèse similaire à celle du flot optique. 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/>
              <a:t>Post-traitement introduit : </a:t>
            </a:r>
            <a:r>
              <a:rPr lang="fr-FR" sz="2000"/>
              <a:t>Transfert d’histogramme (i-e on conserve la répartition des intensité au long de la prévision). 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        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/>
              <a:t>Résultats : </a:t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/>
              <a:t>	</a:t>
            </a:r>
            <a:r>
              <a:rPr lang="fr-FR" sz="2000"/>
              <a:t>Scores meilleurs qu’avec les techniques actuelles. </a:t>
            </a:r>
            <a:endParaRPr sz="2000"/>
          </a:p>
        </p:txBody>
      </p:sp>
      <p:grpSp>
        <p:nvGrpSpPr>
          <p:cNvPr id="413" name="Google Shape;413;p52"/>
          <p:cNvGrpSpPr/>
          <p:nvPr/>
        </p:nvGrpSpPr>
        <p:grpSpPr>
          <a:xfrm>
            <a:off x="846875" y="3310413"/>
            <a:ext cx="9473151" cy="2959387"/>
            <a:chOff x="888175" y="3589263"/>
            <a:chExt cx="9473151" cy="2959387"/>
          </a:xfrm>
        </p:grpSpPr>
        <p:pic>
          <p:nvPicPr>
            <p:cNvPr id="414" name="Google Shape;414;p52"/>
            <p:cNvPicPr preferRelativeResize="0"/>
            <p:nvPr/>
          </p:nvPicPr>
          <p:blipFill rotWithShape="1">
            <a:blip r:embed="rId3">
              <a:alphaModFix/>
            </a:blip>
            <a:srcRect b="0" l="64455" r="0" t="15196"/>
            <a:stretch/>
          </p:blipFill>
          <p:spPr>
            <a:xfrm>
              <a:off x="4077613" y="3594788"/>
              <a:ext cx="3141851" cy="294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8175" y="3594787"/>
              <a:ext cx="3253154" cy="294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52"/>
            <p:cNvPicPr preferRelativeResize="0"/>
            <p:nvPr/>
          </p:nvPicPr>
          <p:blipFill rotWithShape="1">
            <a:blip r:embed="rId5">
              <a:alphaModFix/>
            </a:blip>
            <a:srcRect b="0" l="52342" r="0" t="0"/>
            <a:stretch/>
          </p:blipFill>
          <p:spPr>
            <a:xfrm>
              <a:off x="7219475" y="3589263"/>
              <a:ext cx="3141851" cy="295938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3"/>
          <p:cNvSpPr/>
          <p:nvPr/>
        </p:nvSpPr>
        <p:spPr>
          <a:xfrm>
            <a:off x="247250" y="2216475"/>
            <a:ext cx="101973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3"/>
          <p:cNvSpPr/>
          <p:nvPr/>
        </p:nvSpPr>
        <p:spPr>
          <a:xfrm>
            <a:off x="264600" y="5166360"/>
            <a:ext cx="1321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3"/>
          <p:cNvSpPr/>
          <p:nvPr/>
        </p:nvSpPr>
        <p:spPr>
          <a:xfrm>
            <a:off x="264600" y="1080000"/>
            <a:ext cx="8540700" cy="67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.2 Prévision immédiate de précipitations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53"/>
          <p:cNvGrpSpPr/>
          <p:nvPr/>
        </p:nvGrpSpPr>
        <p:grpSpPr>
          <a:xfrm>
            <a:off x="153907" y="3289437"/>
            <a:ext cx="10537988" cy="3673859"/>
            <a:chOff x="640300" y="3500988"/>
            <a:chExt cx="8881575" cy="2643825"/>
          </a:xfrm>
        </p:grpSpPr>
        <p:pic>
          <p:nvPicPr>
            <p:cNvPr id="425" name="Google Shape;425;p53"/>
            <p:cNvPicPr preferRelativeResize="0"/>
            <p:nvPr/>
          </p:nvPicPr>
          <p:blipFill rotWithShape="1">
            <a:blip r:embed="rId3">
              <a:alphaModFix/>
            </a:blip>
            <a:srcRect b="11962" l="50803" r="8406" t="12849"/>
            <a:stretch/>
          </p:blipFill>
          <p:spPr>
            <a:xfrm>
              <a:off x="6702500" y="3501000"/>
              <a:ext cx="2819375" cy="259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53"/>
            <p:cNvPicPr preferRelativeResize="0"/>
            <p:nvPr/>
          </p:nvPicPr>
          <p:blipFill rotWithShape="1">
            <a:blip r:embed="rId4">
              <a:alphaModFix/>
            </a:blip>
            <a:srcRect b="11130" l="7589" r="8454" t="12369"/>
            <a:stretch/>
          </p:blipFill>
          <p:spPr>
            <a:xfrm>
              <a:off x="640300" y="3500988"/>
              <a:ext cx="5824650" cy="2643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7" name="Google Shape;427;p53"/>
          <p:cNvSpPr txBox="1"/>
          <p:nvPr/>
        </p:nvSpPr>
        <p:spPr>
          <a:xfrm>
            <a:off x="784800" y="2910500"/>
            <a:ext cx="187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Vérité</a:t>
            </a:r>
            <a:endParaRPr sz="2000"/>
          </a:p>
        </p:txBody>
      </p:sp>
      <p:sp>
        <p:nvSpPr>
          <p:cNvPr id="428" name="Google Shape;428;p53"/>
          <p:cNvSpPr txBox="1"/>
          <p:nvPr/>
        </p:nvSpPr>
        <p:spPr>
          <a:xfrm>
            <a:off x="4240850" y="2827725"/>
            <a:ext cx="221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Unet + Transfert</a:t>
            </a:r>
            <a:endParaRPr sz="2000"/>
          </a:p>
        </p:txBody>
      </p:sp>
      <p:sp>
        <p:nvSpPr>
          <p:cNvPr id="429" name="Google Shape;429;p53"/>
          <p:cNvSpPr txBox="1"/>
          <p:nvPr/>
        </p:nvSpPr>
        <p:spPr>
          <a:xfrm>
            <a:off x="8027500" y="2827725"/>
            <a:ext cx="221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GAN</a:t>
            </a:r>
            <a:r>
              <a:rPr lang="fr-FR" sz="2000"/>
              <a:t> + Transfert</a:t>
            </a:r>
            <a:endParaRPr sz="2000"/>
          </a:p>
        </p:txBody>
      </p:sp>
      <p:sp>
        <p:nvSpPr>
          <p:cNvPr id="430" name="Google Shape;430;p53"/>
          <p:cNvSpPr txBox="1"/>
          <p:nvPr/>
        </p:nvSpPr>
        <p:spPr>
          <a:xfrm>
            <a:off x="640300" y="1869275"/>
            <a:ext cx="920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/>
              <a:t>Test :</a:t>
            </a:r>
            <a:r>
              <a:rPr lang="fr-FR" sz="2000"/>
              <a:t> Utilisation d’un GAN pour avoir des structures plus “physiques”. </a:t>
            </a: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4"/>
          <p:cNvSpPr/>
          <p:nvPr/>
        </p:nvSpPr>
        <p:spPr>
          <a:xfrm>
            <a:off x="328320" y="1962720"/>
            <a:ext cx="9803400" cy="28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200">
                <a:solidFill>
                  <a:srgbClr val="5770BE"/>
                </a:solidFill>
              </a:rPr>
              <a:t>3.3</a:t>
            </a:r>
            <a:r>
              <a:rPr b="1" lang="fr-FR" sz="32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fr-FR" sz="3200">
                <a:solidFill>
                  <a:srgbClr val="5770BE"/>
                </a:solidFill>
              </a:rPr>
              <a:t> G</a:t>
            </a:r>
            <a:r>
              <a:rPr b="1" lang="fr-FR" sz="32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énération automatique de bulletins textes 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5"/>
          <p:cNvSpPr/>
          <p:nvPr/>
        </p:nvSpPr>
        <p:spPr>
          <a:xfrm>
            <a:off x="264600" y="1080000"/>
            <a:ext cx="8540640" cy="679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 AGAT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55"/>
          <p:cNvSpPr/>
          <p:nvPr/>
        </p:nvSpPr>
        <p:spPr>
          <a:xfrm>
            <a:off x="264600" y="2309400"/>
            <a:ext cx="10197360" cy="44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5"/>
          <p:cNvSpPr/>
          <p:nvPr/>
        </p:nvSpPr>
        <p:spPr>
          <a:xfrm>
            <a:off x="264600" y="5166360"/>
            <a:ext cx="1321200" cy="26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5"/>
          <p:cNvSpPr/>
          <p:nvPr/>
        </p:nvSpPr>
        <p:spPr>
          <a:xfrm>
            <a:off x="264600" y="1759325"/>
            <a:ext cx="6531000" cy="48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/>
              <a:t>Objectif : </a:t>
            </a:r>
            <a:r>
              <a:rPr lang="fr-FR" sz="2000"/>
              <a:t>Initialiser des bulletins météorologiques spécifiques </a:t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Définir les zones à risques (pour le client) </a:t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Produire un texte décrivant ces risques</a:t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Produire un texte de synthèse décrivant la situation météorologique. 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27879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2775" y="1958250"/>
            <a:ext cx="3499401" cy="49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/>
          <p:nvPr/>
        </p:nvSpPr>
        <p:spPr>
          <a:xfrm>
            <a:off x="264600" y="1032480"/>
            <a:ext cx="8540640" cy="679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Plein de données !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9"/>
          <p:cNvSpPr/>
          <p:nvPr/>
        </p:nvSpPr>
        <p:spPr>
          <a:xfrm>
            <a:off x="264600" y="2309400"/>
            <a:ext cx="10197360" cy="44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9"/>
          <p:cNvSpPr/>
          <p:nvPr/>
        </p:nvSpPr>
        <p:spPr>
          <a:xfrm>
            <a:off x="264600" y="5166360"/>
            <a:ext cx="1321200" cy="26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9"/>
          <p:cNvSpPr/>
          <p:nvPr/>
        </p:nvSpPr>
        <p:spPr>
          <a:xfrm>
            <a:off x="423720" y="1808640"/>
            <a:ext cx="9843840" cy="480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848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lang="fr-F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~1To archivés chaque jour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080" y="2491560"/>
            <a:ext cx="2455560" cy="409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8120" y="1491480"/>
            <a:ext cx="5691960" cy="511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6"/>
          <p:cNvSpPr/>
          <p:nvPr/>
        </p:nvSpPr>
        <p:spPr>
          <a:xfrm>
            <a:off x="264600" y="1080000"/>
            <a:ext cx="8540700" cy="67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 AGAT - Les risques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56"/>
          <p:cNvSpPr/>
          <p:nvPr/>
        </p:nvSpPr>
        <p:spPr>
          <a:xfrm>
            <a:off x="264600" y="2309400"/>
            <a:ext cx="101973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6"/>
          <p:cNvSpPr/>
          <p:nvPr/>
        </p:nvSpPr>
        <p:spPr>
          <a:xfrm>
            <a:off x="264600" y="5166360"/>
            <a:ext cx="1321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6"/>
          <p:cNvSpPr/>
          <p:nvPr/>
        </p:nvSpPr>
        <p:spPr>
          <a:xfrm>
            <a:off x="264600" y="1759325"/>
            <a:ext cx="10296000" cy="48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/>
              <a:t>Comment ?</a:t>
            </a:r>
            <a:r>
              <a:rPr b="1" lang="fr-FR" sz="2000"/>
              <a:t> </a:t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Risques prédéfinis</a:t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~1500 points communes pour évaluer les risques </a:t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Utilisation de templates pour les textes. </a:t>
            </a:r>
            <a:endParaRPr sz="2000"/>
          </a:p>
          <a:p>
            <a:pPr indent="-227879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5175" y="3512233"/>
            <a:ext cx="7968574" cy="2291992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6"/>
          <p:cNvSpPr txBox="1"/>
          <p:nvPr/>
        </p:nvSpPr>
        <p:spPr>
          <a:xfrm>
            <a:off x="5989850" y="6630400"/>
            <a:ext cx="447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/>
              <a:t>Exemple de texte décrivant les risques. </a:t>
            </a:r>
            <a:endParaRPr b="1"/>
          </a:p>
        </p:txBody>
      </p:sp>
      <p:pic>
        <p:nvPicPr>
          <p:cNvPr id="455" name="Google Shape;45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63" y="3422963"/>
            <a:ext cx="2162175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7"/>
          <p:cNvSpPr/>
          <p:nvPr/>
        </p:nvSpPr>
        <p:spPr>
          <a:xfrm>
            <a:off x="264600" y="1080000"/>
            <a:ext cx="8540700" cy="67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 AGAT - Texte de synth</a:t>
            </a:r>
            <a:r>
              <a:rPr b="1" lang="fr-FR" sz="2400">
                <a:solidFill>
                  <a:srgbClr val="5770BE"/>
                </a:solidFill>
              </a:rPr>
              <a:t>èse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57"/>
          <p:cNvSpPr/>
          <p:nvPr/>
        </p:nvSpPr>
        <p:spPr>
          <a:xfrm>
            <a:off x="264600" y="2309400"/>
            <a:ext cx="101973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7"/>
          <p:cNvSpPr/>
          <p:nvPr/>
        </p:nvSpPr>
        <p:spPr>
          <a:xfrm>
            <a:off x="264600" y="5166360"/>
            <a:ext cx="1321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7"/>
          <p:cNvSpPr/>
          <p:nvPr/>
        </p:nvSpPr>
        <p:spPr>
          <a:xfrm>
            <a:off x="264600" y="1759325"/>
            <a:ext cx="10296000" cy="48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613" y="2081700"/>
            <a:ext cx="2034350" cy="2333475"/>
          </a:xfrm>
          <a:prstGeom prst="rect">
            <a:avLst/>
          </a:prstGeom>
          <a:noFill/>
          <a:ln>
            <a:noFill/>
          </a:ln>
          <a:effectLst>
            <a:outerShdw dir="5400000" dist="19080">
              <a:srgbClr val="000000">
                <a:alpha val="49800"/>
              </a:srgbClr>
            </a:outerShdw>
          </a:effectLst>
        </p:spPr>
      </p:pic>
      <p:pic>
        <p:nvPicPr>
          <p:cNvPr id="465" name="Google Shape;465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7350" y="1853725"/>
            <a:ext cx="7674101" cy="32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7"/>
          <p:cNvPicPr preferRelativeResize="0"/>
          <p:nvPr/>
        </p:nvPicPr>
        <p:blipFill rotWithShape="1">
          <a:blip r:embed="rId5">
            <a:alphaModFix/>
          </a:blip>
          <a:srcRect b="40130" l="0" r="69856" t="0"/>
          <a:stretch/>
        </p:blipFill>
        <p:spPr>
          <a:xfrm>
            <a:off x="145910" y="4813885"/>
            <a:ext cx="2901600" cy="35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7167" y="5497725"/>
            <a:ext cx="8108280" cy="1441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8"/>
          <p:cNvSpPr/>
          <p:nvPr/>
        </p:nvSpPr>
        <p:spPr>
          <a:xfrm>
            <a:off x="264600" y="1080000"/>
            <a:ext cx="8540640" cy="679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 AGAT : trier les aires pour réduire la complexité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8"/>
          <p:cNvSpPr/>
          <p:nvPr/>
        </p:nvSpPr>
        <p:spPr>
          <a:xfrm>
            <a:off x="264600" y="2318760"/>
            <a:ext cx="10197360" cy="44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8"/>
          <p:cNvSpPr/>
          <p:nvPr/>
        </p:nvSpPr>
        <p:spPr>
          <a:xfrm>
            <a:off x="264600" y="5166360"/>
            <a:ext cx="1321200" cy="26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960" y="2172960"/>
            <a:ext cx="4114440" cy="4847760"/>
          </a:xfrm>
          <a:prstGeom prst="rect">
            <a:avLst/>
          </a:prstGeom>
          <a:noFill/>
          <a:ln>
            <a:noFill/>
          </a:ln>
          <a:effectLst>
            <a:outerShdw dir="5400000" dist="19080">
              <a:srgbClr val="000000">
                <a:alpha val="49803"/>
              </a:srgbClr>
            </a:outerShdw>
          </a:effectLst>
        </p:spPr>
      </p:pic>
      <p:pic>
        <p:nvPicPr>
          <p:cNvPr id="476" name="Google Shape;476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8000" y="2187360"/>
            <a:ext cx="4076280" cy="4819320"/>
          </a:xfrm>
          <a:prstGeom prst="rect">
            <a:avLst/>
          </a:prstGeom>
          <a:noFill/>
          <a:ln>
            <a:noFill/>
          </a:ln>
          <a:effectLst>
            <a:outerShdw dir="5400000" dist="19080">
              <a:srgbClr val="000000">
                <a:alpha val="49803"/>
              </a:srgbClr>
            </a:outerShdw>
          </a:effectLst>
        </p:spPr>
      </p:pic>
      <p:sp>
        <p:nvSpPr>
          <p:cNvPr id="477" name="Google Shape;477;p58"/>
          <p:cNvSpPr/>
          <p:nvPr/>
        </p:nvSpPr>
        <p:spPr>
          <a:xfrm>
            <a:off x="1189800" y="1759680"/>
            <a:ext cx="3092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Weather matrix unsorted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8"/>
          <p:cNvSpPr/>
          <p:nvPr/>
        </p:nvSpPr>
        <p:spPr>
          <a:xfrm>
            <a:off x="6520680" y="1759680"/>
            <a:ext cx="3092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Areas with “worst” weather first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9"/>
          <p:cNvSpPr/>
          <p:nvPr/>
        </p:nvSpPr>
        <p:spPr>
          <a:xfrm>
            <a:off x="264600" y="1080000"/>
            <a:ext cx="9348480" cy="679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 AGAT : trouver la “situation de référence” la plus proche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9"/>
          <p:cNvSpPr/>
          <p:nvPr/>
        </p:nvSpPr>
        <p:spPr>
          <a:xfrm>
            <a:off x="264600" y="2318760"/>
            <a:ext cx="10197360" cy="44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9"/>
          <p:cNvSpPr/>
          <p:nvPr/>
        </p:nvSpPr>
        <p:spPr>
          <a:xfrm>
            <a:off x="264600" y="5166360"/>
            <a:ext cx="1321200" cy="26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9"/>
          <p:cNvSpPr/>
          <p:nvPr/>
        </p:nvSpPr>
        <p:spPr>
          <a:xfrm>
            <a:off x="264600" y="1869840"/>
            <a:ext cx="9843840" cy="480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848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fr-FR" sz="2000"/>
              <a:t>Définition d’un</a:t>
            </a:r>
            <a:r>
              <a:rPr b="0" lang="fr-F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distance euclidienne entre les pictogrammes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lang="fr-FR" sz="2000"/>
              <a:t>Possibilité de calculer la </a:t>
            </a: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distance entre </a:t>
            </a:r>
            <a:r>
              <a:rPr lang="fr-FR" sz="2000"/>
              <a:t>d</a:t>
            </a: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matrices de temps</a:t>
            </a:r>
            <a:r>
              <a:rPr lang="fr-FR" sz="2000"/>
              <a:t> sensible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27879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7" name="Google Shape;48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6438" y="2777390"/>
            <a:ext cx="6133680" cy="38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0"/>
          <p:cNvSpPr/>
          <p:nvPr/>
        </p:nvSpPr>
        <p:spPr>
          <a:xfrm>
            <a:off x="264600" y="1080000"/>
            <a:ext cx="9348480" cy="679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 AGAT : trouver la “situation de référence” la plus proche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0"/>
          <p:cNvSpPr/>
          <p:nvPr/>
        </p:nvSpPr>
        <p:spPr>
          <a:xfrm>
            <a:off x="264600" y="2318760"/>
            <a:ext cx="10197360" cy="44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60"/>
          <p:cNvSpPr/>
          <p:nvPr/>
        </p:nvSpPr>
        <p:spPr>
          <a:xfrm>
            <a:off x="264600" y="5166360"/>
            <a:ext cx="1321200" cy="26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5" name="Google Shape;49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680" y="2139120"/>
            <a:ext cx="8467200" cy="481932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0"/>
          <p:cNvSpPr/>
          <p:nvPr/>
        </p:nvSpPr>
        <p:spPr>
          <a:xfrm>
            <a:off x="2470328" y="1707850"/>
            <a:ext cx="2434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/>
              <a:t>S</a:t>
            </a:r>
            <a:r>
              <a:rPr b="0" lang="fr-FR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ituation du jour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0"/>
          <p:cNvSpPr/>
          <p:nvPr/>
        </p:nvSpPr>
        <p:spPr>
          <a:xfrm>
            <a:off x="6059160" y="1707840"/>
            <a:ext cx="407268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situation de référence la plus proche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1"/>
          <p:cNvSpPr/>
          <p:nvPr/>
        </p:nvSpPr>
        <p:spPr>
          <a:xfrm>
            <a:off x="264600" y="1080000"/>
            <a:ext cx="9951120" cy="679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 AGAT : texte final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61"/>
          <p:cNvSpPr/>
          <p:nvPr/>
        </p:nvSpPr>
        <p:spPr>
          <a:xfrm>
            <a:off x="264600" y="2318760"/>
            <a:ext cx="10197360" cy="44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1"/>
          <p:cNvSpPr/>
          <p:nvPr/>
        </p:nvSpPr>
        <p:spPr>
          <a:xfrm>
            <a:off x="264600" y="5166360"/>
            <a:ext cx="1321200" cy="26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1"/>
          <p:cNvSpPr/>
          <p:nvPr/>
        </p:nvSpPr>
        <p:spPr>
          <a:xfrm>
            <a:off x="318240" y="1976040"/>
            <a:ext cx="9664920" cy="480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3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lang="fr-F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Texte template :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1" lang="fr-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ciel est bien chargé. Les nuages donnent rapidement quelques </a:t>
            </a:r>
            <a:r>
              <a:rPr b="0" i="1" lang="fr-FR" sz="1800" u="none" cap="none" strike="noStrike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&lt;précipitations &lt; pluies | chutes de neige &gt; 00 06&gt; </a:t>
            </a:r>
            <a:r>
              <a:rPr b="0" i="1" lang="fr-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éparses. Ces précipitations tombent d’abord </a:t>
            </a:r>
            <a:r>
              <a:rPr b="0" i="1" lang="fr-FR" sz="1800" u="none" cap="none" strike="noStrike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&lt;région précipitations 00&gt;</a:t>
            </a:r>
            <a:r>
              <a:rPr b="0" i="1" lang="fr-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 soirée, puis partout en seconde partie de nuit. </a:t>
            </a:r>
            <a:r>
              <a:rPr b="0" i="1" lang="fr-FR" sz="1800" u="none" cap="none" strike="noStrike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&lt;LPN 00 06&gt;</a:t>
            </a:r>
            <a:r>
              <a:rPr b="0" i="1" lang="fr-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3553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lang="fr-F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Texte final :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1" lang="fr-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ciel est bien chargé. Les nuages donnent rapidement quelques </a:t>
            </a:r>
            <a:r>
              <a:rPr b="0" i="1" lang="fr-FR" sz="1800" u="none" cap="none" strike="noStrike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pluies</a:t>
            </a:r>
            <a:r>
              <a:rPr b="0" i="1" lang="fr-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éparses. Ces précipitations tombent d'abord </a:t>
            </a:r>
            <a:r>
              <a:rPr b="0" i="1" lang="fr-FR" sz="1800" u="none" cap="none" strike="noStrike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des Causses à l'Aubrac</a:t>
            </a:r>
            <a:r>
              <a:rPr b="0" i="1" lang="fr-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 soirée, puis partout ailleurs en seconde partie de nuit. </a:t>
            </a:r>
            <a:r>
              <a:rPr b="0" i="1" lang="fr-FR" sz="1800" u="none" cap="none" strike="noStrike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Il pleut, puis la limite pluie-neige s'abaisse progressivement à 1550 mètres au lever du jour.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27879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2"/>
          <p:cNvSpPr/>
          <p:nvPr/>
        </p:nvSpPr>
        <p:spPr>
          <a:xfrm>
            <a:off x="264600" y="1080000"/>
            <a:ext cx="9951120" cy="679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 AGAT : comment a été construite la database des situations de référence ?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2"/>
          <p:cNvSpPr/>
          <p:nvPr/>
        </p:nvSpPr>
        <p:spPr>
          <a:xfrm>
            <a:off x="264600" y="2318760"/>
            <a:ext cx="10197360" cy="44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62"/>
          <p:cNvSpPr/>
          <p:nvPr/>
        </p:nvSpPr>
        <p:spPr>
          <a:xfrm>
            <a:off x="264600" y="5166360"/>
            <a:ext cx="1321200" cy="26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2"/>
          <p:cNvSpPr/>
          <p:nvPr/>
        </p:nvSpPr>
        <p:spPr>
          <a:xfrm>
            <a:off x="318240" y="1976040"/>
            <a:ext cx="9843840" cy="480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848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lang="fr-F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: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ans d’archives de prévisions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 non-supervisé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55319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</a:pP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k-means clustering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553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lang="fr-F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 chaque cluster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prévisionniste a rédigé un texte template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27879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6280" y="2559960"/>
            <a:ext cx="3872160" cy="387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6280" y="3841560"/>
            <a:ext cx="3872160" cy="121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3"/>
          <p:cNvSpPr/>
          <p:nvPr/>
        </p:nvSpPr>
        <p:spPr>
          <a:xfrm>
            <a:off x="264600" y="1080000"/>
            <a:ext cx="9951120" cy="679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 AGAT :</a:t>
            </a:r>
            <a:r>
              <a:rPr b="1" lang="fr-FR" sz="2400">
                <a:solidFill>
                  <a:srgbClr val="5770BE"/>
                </a:solidFill>
              </a:rPr>
              <a:t>Résumé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63"/>
          <p:cNvSpPr/>
          <p:nvPr/>
        </p:nvSpPr>
        <p:spPr>
          <a:xfrm>
            <a:off x="264600" y="2318760"/>
            <a:ext cx="10197360" cy="44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63"/>
          <p:cNvSpPr/>
          <p:nvPr/>
        </p:nvSpPr>
        <p:spPr>
          <a:xfrm>
            <a:off x="264600" y="5166360"/>
            <a:ext cx="1321200" cy="26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63"/>
          <p:cNvSpPr/>
          <p:nvPr/>
        </p:nvSpPr>
        <p:spPr>
          <a:xfrm>
            <a:off x="318240" y="1976040"/>
            <a:ext cx="9664920" cy="480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3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fr-FR" sz="2000"/>
              <a:t>Système en production de</a:t>
            </a:r>
            <a:r>
              <a:rPr b="0" lang="fr-F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puis 2018 </a:t>
            </a:r>
            <a:r>
              <a:rPr lang="fr-FR" sz="2000"/>
              <a:t>concernant les textes de synthèses</a:t>
            </a:r>
            <a:r>
              <a:rPr b="0" lang="fr-F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553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lang="fr-F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 bulletins de prévisions </a:t>
            </a:r>
            <a:r>
              <a:rPr lang="fr-FR" sz="2000"/>
              <a:t>initialisés</a:t>
            </a:r>
            <a:r>
              <a:rPr b="0" lang="fr-F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toutes les 15 mins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3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Utilisation d’environ 1500 “points communes” pour faire l’analyse des risques et la génération de texte de synthèse. </a:t>
            </a:r>
            <a:endParaRPr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553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lang="fr-F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Beaucoup de temps passé sur la validation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lancer AGAT sur des situations météorologiques réelles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vérifier les textes générés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corriger/ajouter </a:t>
            </a:r>
            <a:r>
              <a:rPr lang="fr-FR" sz="2000"/>
              <a:t>dans la base de données </a:t>
            </a: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 situations de référence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●"/>
            </a:pPr>
            <a:r>
              <a:rPr lang="fr-FR" sz="2000">
                <a:solidFill>
                  <a:srgbClr val="FF0000"/>
                </a:solidFill>
              </a:rPr>
              <a:t>Pas d’élément de situation générale dans les textes de synthèses. </a:t>
            </a:r>
            <a:endParaRPr sz="2000">
              <a:solidFill>
                <a:srgbClr val="FF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27879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4"/>
          <p:cNvSpPr/>
          <p:nvPr/>
        </p:nvSpPr>
        <p:spPr>
          <a:xfrm>
            <a:off x="144175" y="964275"/>
            <a:ext cx="9951000" cy="67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 Changement de paradigme</a:t>
            </a:r>
            <a:r>
              <a:rPr b="1" lang="fr-FR" sz="2400">
                <a:solidFill>
                  <a:srgbClr val="5770BE"/>
                </a:solidFill>
              </a:rPr>
              <a:t> - Projet PROMETHEE 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64"/>
          <p:cNvSpPr/>
          <p:nvPr/>
        </p:nvSpPr>
        <p:spPr>
          <a:xfrm>
            <a:off x="247250" y="2318660"/>
            <a:ext cx="101973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4"/>
          <p:cNvSpPr/>
          <p:nvPr/>
        </p:nvSpPr>
        <p:spPr>
          <a:xfrm>
            <a:off x="264600" y="5166360"/>
            <a:ext cx="1321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64"/>
          <p:cNvSpPr/>
          <p:nvPr/>
        </p:nvSpPr>
        <p:spPr>
          <a:xfrm>
            <a:off x="318250" y="1976050"/>
            <a:ext cx="6952200" cy="48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Utilisation des données modèles directement. </a:t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Générer tout type de risque</a:t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Produire 1000 bulletins toutes les heures. 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27879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2" name="Google Shape;53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925" y="3886937"/>
            <a:ext cx="1812775" cy="195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0098" y="3871750"/>
            <a:ext cx="1812775" cy="19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4"/>
          <p:cNvSpPr/>
          <p:nvPr/>
        </p:nvSpPr>
        <p:spPr>
          <a:xfrm>
            <a:off x="3889750" y="4902338"/>
            <a:ext cx="516300" cy="26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4"/>
          <p:cNvSpPr txBox="1"/>
          <p:nvPr/>
        </p:nvSpPr>
        <p:spPr>
          <a:xfrm>
            <a:off x="4873275" y="5942200"/>
            <a:ext cx="17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0000"/>
                </a:solidFill>
              </a:rPr>
              <a:t>1.5 To d’information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5"/>
          <p:cNvSpPr/>
          <p:nvPr/>
        </p:nvSpPr>
        <p:spPr>
          <a:xfrm>
            <a:off x="144175" y="964275"/>
            <a:ext cx="9951000" cy="67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fr-FR" sz="2400">
                <a:solidFill>
                  <a:srgbClr val="5770BE"/>
                </a:solidFill>
              </a:rPr>
              <a:t>Changement de paradigme</a:t>
            </a:r>
            <a:r>
              <a:rPr b="1" lang="fr-FR" sz="2400">
                <a:solidFill>
                  <a:srgbClr val="5770BE"/>
                </a:solidFill>
              </a:rPr>
              <a:t> - Amélioration attendue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65"/>
          <p:cNvSpPr/>
          <p:nvPr/>
        </p:nvSpPr>
        <p:spPr>
          <a:xfrm>
            <a:off x="247250" y="2318660"/>
            <a:ext cx="101973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5"/>
          <p:cNvSpPr/>
          <p:nvPr/>
        </p:nvSpPr>
        <p:spPr>
          <a:xfrm>
            <a:off x="264600" y="5166360"/>
            <a:ext cx="1321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65"/>
          <p:cNvSpPr/>
          <p:nvPr/>
        </p:nvSpPr>
        <p:spPr>
          <a:xfrm>
            <a:off x="318250" y="1976050"/>
            <a:ext cx="8098500" cy="48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</a:rPr>
              <a:t>Améliorations attendues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fr-FR" sz="2000">
                <a:solidFill>
                  <a:schemeClr val="dk1"/>
                </a:solidFill>
              </a:rPr>
              <a:t>Meilleure </a:t>
            </a:r>
            <a:r>
              <a:rPr b="1" lang="fr-FR" sz="2000">
                <a:solidFill>
                  <a:schemeClr val="dk1"/>
                </a:solidFill>
              </a:rPr>
              <a:t>adéquation</a:t>
            </a:r>
            <a:r>
              <a:rPr lang="fr-FR" sz="2000">
                <a:solidFill>
                  <a:schemeClr val="dk1"/>
                </a:solidFill>
              </a:rPr>
              <a:t> entre le risque et la demande “client”,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fr-FR" sz="2000">
                <a:solidFill>
                  <a:schemeClr val="dk1"/>
                </a:solidFill>
              </a:rPr>
              <a:t>Meilleure </a:t>
            </a:r>
            <a:r>
              <a:rPr b="1" lang="fr-FR" sz="2000">
                <a:solidFill>
                  <a:schemeClr val="dk1"/>
                </a:solidFill>
              </a:rPr>
              <a:t>détection</a:t>
            </a:r>
            <a:r>
              <a:rPr lang="fr-FR" sz="2000">
                <a:solidFill>
                  <a:schemeClr val="dk1"/>
                </a:solidFill>
              </a:rPr>
              <a:t> des risques,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fr-FR" sz="2000">
                <a:solidFill>
                  <a:schemeClr val="dk1"/>
                </a:solidFill>
              </a:rPr>
              <a:t>Amélioration importante des textes de synthèses via l’ajout d’information sur la présence d’“objets météorologiques” et leur conséquences en terme de temps sensible.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27879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/>
          <p:nvPr/>
        </p:nvSpPr>
        <p:spPr>
          <a:xfrm>
            <a:off x="328320" y="1962720"/>
            <a:ext cx="8447400" cy="2854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3200" u="none" cap="none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1. Historique du traitement de données à M</a:t>
            </a:r>
            <a:r>
              <a:rPr b="1" lang="fr-FR" sz="3200">
                <a:solidFill>
                  <a:srgbClr val="5770BE"/>
                </a:solidFill>
              </a:rPr>
              <a:t>étéo-France</a:t>
            </a:r>
            <a:endParaRPr b="1" i="0" sz="3200" u="none" cap="none" strike="noStrike">
              <a:solidFill>
                <a:srgbClr val="5770B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200">
                <a:solidFill>
                  <a:srgbClr val="5770BE"/>
                </a:solidFill>
              </a:rPr>
              <a:t>2. </a:t>
            </a:r>
            <a:r>
              <a:rPr b="1" lang="fr-FR" sz="3200">
                <a:solidFill>
                  <a:srgbClr val="5770BE"/>
                </a:solidFill>
              </a:rPr>
              <a:t>Le ML à Météo France </a:t>
            </a:r>
            <a:endParaRPr b="1" sz="3200">
              <a:solidFill>
                <a:srgbClr val="5770B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200">
                <a:solidFill>
                  <a:srgbClr val="5770BE"/>
                </a:solidFill>
              </a:rPr>
              <a:t>3</a:t>
            </a:r>
            <a:r>
              <a:rPr b="1" i="0" lang="fr-FR" sz="3200" u="none" cap="none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 Exemples d’applications</a:t>
            </a:r>
            <a:endParaRPr b="1" i="0" sz="3200" u="none" cap="none" strike="noStrike">
              <a:solidFill>
                <a:srgbClr val="5770B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200">
                <a:solidFill>
                  <a:srgbClr val="5770BE"/>
                </a:solidFill>
              </a:rPr>
              <a:t> </a:t>
            </a:r>
            <a:endParaRPr b="1" sz="3200">
              <a:solidFill>
                <a:srgbClr val="5770BE"/>
              </a:solidFill>
            </a:endParaRPr>
          </a:p>
        </p:txBody>
      </p:sp>
      <p:sp>
        <p:nvSpPr>
          <p:cNvPr id="180" name="Google Shape;180;p30"/>
          <p:cNvSpPr/>
          <p:nvPr/>
        </p:nvSpPr>
        <p:spPr>
          <a:xfrm>
            <a:off x="328320" y="1311480"/>
            <a:ext cx="2835720" cy="36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Sommaire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6"/>
          <p:cNvSpPr/>
          <p:nvPr/>
        </p:nvSpPr>
        <p:spPr>
          <a:xfrm>
            <a:off x="144175" y="964275"/>
            <a:ext cx="9951000" cy="67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 Risque : </a:t>
            </a:r>
            <a:r>
              <a:rPr b="1" lang="fr-FR" sz="2400">
                <a:solidFill>
                  <a:srgbClr val="5770BE"/>
                </a:solidFill>
              </a:rPr>
              <a:t>Comment résumer l’information modèle ? 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66"/>
          <p:cNvSpPr/>
          <p:nvPr/>
        </p:nvSpPr>
        <p:spPr>
          <a:xfrm>
            <a:off x="202625" y="6044185"/>
            <a:ext cx="1321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66"/>
          <p:cNvSpPr txBox="1"/>
          <p:nvPr/>
        </p:nvSpPr>
        <p:spPr>
          <a:xfrm>
            <a:off x="0" y="2542463"/>
            <a:ext cx="554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</a:rPr>
              <a:t>Comment ? </a:t>
            </a:r>
            <a:endParaRPr/>
          </a:p>
        </p:txBody>
      </p:sp>
      <p:sp>
        <p:nvSpPr>
          <p:cNvPr id="551" name="Google Shape;551;p66"/>
          <p:cNvSpPr txBox="1"/>
          <p:nvPr/>
        </p:nvSpPr>
        <p:spPr>
          <a:xfrm>
            <a:off x="144175" y="1705450"/>
            <a:ext cx="10183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</a:rPr>
              <a:t>Objectif : </a:t>
            </a:r>
            <a:r>
              <a:rPr lang="fr-FR" sz="2000">
                <a:solidFill>
                  <a:schemeClr val="dk1"/>
                </a:solidFill>
              </a:rPr>
              <a:t>Localiser temporellement et spatialement le risque pour produire un texte.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</a:rPr>
              <a:t>Contraintes : </a:t>
            </a:r>
            <a:r>
              <a:rPr lang="fr-FR" sz="2000">
                <a:solidFill>
                  <a:schemeClr val="dk1"/>
                </a:solidFill>
              </a:rPr>
              <a:t>Avoir accès à des zones </a:t>
            </a:r>
            <a:r>
              <a:rPr b="1" lang="fr-FR" sz="2000">
                <a:solidFill>
                  <a:schemeClr val="dk1"/>
                </a:solidFill>
              </a:rPr>
              <a:t>“identifiées” et pertinentes</a:t>
            </a:r>
            <a:r>
              <a:rPr lang="fr-FR" sz="2000">
                <a:solidFill>
                  <a:schemeClr val="dk1"/>
                </a:solidFill>
              </a:rPr>
              <a:t> pour l’usager. </a:t>
            </a:r>
            <a:endParaRPr sz="2000">
              <a:solidFill>
                <a:schemeClr val="dk1"/>
              </a:solidFill>
            </a:endParaRPr>
          </a:p>
        </p:txBody>
      </p:sp>
      <p:grpSp>
        <p:nvGrpSpPr>
          <p:cNvPr id="552" name="Google Shape;552;p66"/>
          <p:cNvGrpSpPr/>
          <p:nvPr/>
        </p:nvGrpSpPr>
        <p:grpSpPr>
          <a:xfrm>
            <a:off x="4" y="4768335"/>
            <a:ext cx="1164605" cy="1178988"/>
            <a:chOff x="12" y="4387451"/>
            <a:chExt cx="1770723" cy="1405063"/>
          </a:xfrm>
        </p:grpSpPr>
        <p:pic>
          <p:nvPicPr>
            <p:cNvPr id="553" name="Google Shape;553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" y="4387451"/>
              <a:ext cx="1620873" cy="12836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" name="Google Shape;554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9862" y="4508876"/>
              <a:ext cx="1620873" cy="12836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5" name="Google Shape;55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6776" y="3475884"/>
            <a:ext cx="1060150" cy="1227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6" name="Google Shape;556;p66"/>
          <p:cNvGrpSpPr/>
          <p:nvPr/>
        </p:nvGrpSpPr>
        <p:grpSpPr>
          <a:xfrm>
            <a:off x="1479450" y="4844250"/>
            <a:ext cx="835075" cy="699250"/>
            <a:chOff x="2330100" y="5379100"/>
            <a:chExt cx="835075" cy="699250"/>
          </a:xfrm>
        </p:grpSpPr>
        <p:sp>
          <p:nvSpPr>
            <p:cNvPr id="557" name="Google Shape;557;p66"/>
            <p:cNvSpPr/>
            <p:nvPr/>
          </p:nvSpPr>
          <p:spPr>
            <a:xfrm rot="5400000">
              <a:off x="2579275" y="5472400"/>
              <a:ext cx="679200" cy="492600"/>
            </a:xfrm>
            <a:prstGeom prst="bentUpArrow">
              <a:avLst>
                <a:gd fmla="val 25000" name="adj1"/>
                <a:gd fmla="val 25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66"/>
            <p:cNvSpPr/>
            <p:nvPr/>
          </p:nvSpPr>
          <p:spPr>
            <a:xfrm>
              <a:off x="2330100" y="5814350"/>
              <a:ext cx="830100" cy="264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" name="Google Shape;559;p66"/>
          <p:cNvGrpSpPr/>
          <p:nvPr/>
        </p:nvGrpSpPr>
        <p:grpSpPr>
          <a:xfrm>
            <a:off x="2667500" y="4432673"/>
            <a:ext cx="1898725" cy="1707689"/>
            <a:chOff x="3239900" y="5049898"/>
            <a:chExt cx="1898725" cy="1707689"/>
          </a:xfrm>
        </p:grpSpPr>
        <p:pic>
          <p:nvPicPr>
            <p:cNvPr id="560" name="Google Shape;560;p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39900" y="5049898"/>
              <a:ext cx="1114325" cy="1314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" name="Google Shape;561;p6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669025" y="5245973"/>
              <a:ext cx="1114325" cy="12706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6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24300" y="5462225"/>
              <a:ext cx="1114325" cy="12953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3" name="Google Shape;563;p66"/>
          <p:cNvGrpSpPr/>
          <p:nvPr/>
        </p:nvGrpSpPr>
        <p:grpSpPr>
          <a:xfrm>
            <a:off x="4648425" y="4852788"/>
            <a:ext cx="835075" cy="699250"/>
            <a:chOff x="2330100" y="5379100"/>
            <a:chExt cx="835075" cy="699250"/>
          </a:xfrm>
        </p:grpSpPr>
        <p:sp>
          <p:nvSpPr>
            <p:cNvPr id="564" name="Google Shape;564;p66"/>
            <p:cNvSpPr/>
            <p:nvPr/>
          </p:nvSpPr>
          <p:spPr>
            <a:xfrm rot="5400000">
              <a:off x="2579275" y="5472400"/>
              <a:ext cx="679200" cy="492600"/>
            </a:xfrm>
            <a:prstGeom prst="bentUpArrow">
              <a:avLst>
                <a:gd fmla="val 25000" name="adj1"/>
                <a:gd fmla="val 25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66"/>
            <p:cNvSpPr/>
            <p:nvPr/>
          </p:nvSpPr>
          <p:spPr>
            <a:xfrm>
              <a:off x="2330100" y="5814350"/>
              <a:ext cx="830100" cy="264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6" name="Google Shape;56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6575" y="4223150"/>
            <a:ext cx="1164630" cy="13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65701" y="5710850"/>
            <a:ext cx="3284569" cy="6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6"/>
          <p:cNvSpPr/>
          <p:nvPr/>
        </p:nvSpPr>
        <p:spPr>
          <a:xfrm>
            <a:off x="7199325" y="5306923"/>
            <a:ext cx="634500" cy="26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9" name="Google Shape;569;p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85650" y="5012650"/>
            <a:ext cx="2726177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6"/>
          <p:cNvSpPr txBox="1"/>
          <p:nvPr/>
        </p:nvSpPr>
        <p:spPr>
          <a:xfrm>
            <a:off x="82625" y="6421425"/>
            <a:ext cx="169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Données météo</a:t>
            </a:r>
            <a:endParaRPr/>
          </a:p>
        </p:txBody>
      </p:sp>
      <p:sp>
        <p:nvSpPr>
          <p:cNvPr id="571" name="Google Shape;571;p66"/>
          <p:cNvSpPr txBox="1"/>
          <p:nvPr/>
        </p:nvSpPr>
        <p:spPr>
          <a:xfrm>
            <a:off x="2592175" y="6443200"/>
            <a:ext cx="20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Risque heure par heure</a:t>
            </a:r>
            <a:endParaRPr/>
          </a:p>
        </p:txBody>
      </p:sp>
      <p:sp>
        <p:nvSpPr>
          <p:cNvPr id="572" name="Google Shape;572;p66"/>
          <p:cNvSpPr txBox="1"/>
          <p:nvPr/>
        </p:nvSpPr>
        <p:spPr>
          <a:xfrm>
            <a:off x="4936500" y="6485600"/>
            <a:ext cx="352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Agrégation spatiale : </a:t>
            </a:r>
            <a:br>
              <a:rPr lang="fr-FR"/>
            </a:br>
            <a:r>
              <a:rPr lang="fr-FR"/>
              <a:t>  Recherche de la “meilleure” séparation. </a:t>
            </a:r>
            <a:endParaRPr/>
          </a:p>
        </p:txBody>
      </p:sp>
      <p:sp>
        <p:nvSpPr>
          <p:cNvPr id="573" name="Google Shape;573;p66"/>
          <p:cNvSpPr txBox="1"/>
          <p:nvPr/>
        </p:nvSpPr>
        <p:spPr>
          <a:xfrm>
            <a:off x="8458200" y="6370925"/>
            <a:ext cx="22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Agrégation temporelle </a:t>
            </a:r>
            <a:endParaRPr/>
          </a:p>
        </p:txBody>
      </p:sp>
      <p:sp>
        <p:nvSpPr>
          <p:cNvPr id="574" name="Google Shape;574;p66"/>
          <p:cNvSpPr/>
          <p:nvPr/>
        </p:nvSpPr>
        <p:spPr>
          <a:xfrm>
            <a:off x="9067475" y="4273525"/>
            <a:ext cx="279000" cy="636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66"/>
          <p:cNvSpPr txBox="1"/>
          <p:nvPr/>
        </p:nvSpPr>
        <p:spPr>
          <a:xfrm>
            <a:off x="8086525" y="3789050"/>
            <a:ext cx="24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Génération du commentaire</a:t>
            </a:r>
            <a:endParaRPr/>
          </a:p>
        </p:txBody>
      </p:sp>
      <p:sp>
        <p:nvSpPr>
          <p:cNvPr id="576" name="Google Shape;576;p66"/>
          <p:cNvSpPr txBox="1"/>
          <p:nvPr/>
        </p:nvSpPr>
        <p:spPr>
          <a:xfrm>
            <a:off x="1406775" y="3071675"/>
            <a:ext cx="116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Zone client</a:t>
            </a:r>
            <a:endParaRPr/>
          </a:p>
        </p:txBody>
      </p:sp>
      <p:pic>
        <p:nvPicPr>
          <p:cNvPr id="577" name="Google Shape;577;p66"/>
          <p:cNvPicPr preferRelativeResize="0"/>
          <p:nvPr/>
        </p:nvPicPr>
        <p:blipFill rotWithShape="1">
          <a:blip r:embed="rId11">
            <a:alphaModFix/>
          </a:blip>
          <a:srcRect b="86728" l="48784" r="30891" t="0"/>
          <a:stretch/>
        </p:blipFill>
        <p:spPr>
          <a:xfrm>
            <a:off x="4599600" y="3683075"/>
            <a:ext cx="1009300" cy="9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6"/>
          <p:cNvSpPr txBox="1"/>
          <p:nvPr/>
        </p:nvSpPr>
        <p:spPr>
          <a:xfrm>
            <a:off x="4451576" y="3056700"/>
            <a:ext cx="156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Base de zones possibles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7"/>
          <p:cNvSpPr/>
          <p:nvPr/>
        </p:nvSpPr>
        <p:spPr>
          <a:xfrm>
            <a:off x="328320" y="1962720"/>
            <a:ext cx="9803400" cy="28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200">
                <a:solidFill>
                  <a:srgbClr val="5770BE"/>
                </a:solidFill>
              </a:rPr>
              <a:t>3</a:t>
            </a:r>
            <a:r>
              <a:rPr b="1" lang="fr-FR" sz="32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fr-FR" sz="3200">
                <a:solidFill>
                  <a:srgbClr val="5770BE"/>
                </a:solidFill>
              </a:rPr>
              <a:t>4</a:t>
            </a:r>
            <a:r>
              <a:rPr b="1" lang="fr-FR" sz="32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fr-FR" sz="3200">
                <a:solidFill>
                  <a:srgbClr val="5770BE"/>
                </a:solidFill>
              </a:rPr>
              <a:t>Détection d’objets météorologiques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8"/>
          <p:cNvSpPr/>
          <p:nvPr/>
        </p:nvSpPr>
        <p:spPr>
          <a:xfrm>
            <a:off x="264600" y="1080000"/>
            <a:ext cx="8540700" cy="67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fr-FR" sz="2400">
                <a:solidFill>
                  <a:srgbClr val="5770BE"/>
                </a:solidFill>
              </a:rPr>
              <a:t>4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 Détection </a:t>
            </a:r>
            <a:r>
              <a:rPr b="1" lang="fr-FR" sz="2400">
                <a:solidFill>
                  <a:srgbClr val="5770BE"/>
                </a:solidFill>
              </a:rPr>
              <a:t>d’objets météorologiques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68"/>
          <p:cNvSpPr/>
          <p:nvPr/>
        </p:nvSpPr>
        <p:spPr>
          <a:xfrm>
            <a:off x="264600" y="5166360"/>
            <a:ext cx="1321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68"/>
          <p:cNvSpPr/>
          <p:nvPr/>
        </p:nvSpPr>
        <p:spPr>
          <a:xfrm>
            <a:off x="171525" y="1956450"/>
            <a:ext cx="4954500" cy="48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/>
              <a:t>But : </a:t>
            </a:r>
            <a:endParaRPr b="1"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Etre capable de détecter divers objets météorologiques pertinents à partir des sorties modèles pour ensuite pouvoir faire du tracking automatique et en parler. </a:t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1" name="Google Shape;591;p68"/>
          <p:cNvGrpSpPr/>
          <p:nvPr/>
        </p:nvGrpSpPr>
        <p:grpSpPr>
          <a:xfrm>
            <a:off x="323450" y="2244100"/>
            <a:ext cx="10197300" cy="4487575"/>
            <a:chOff x="247250" y="2244100"/>
            <a:chExt cx="10197300" cy="4487575"/>
          </a:xfrm>
        </p:grpSpPr>
        <p:sp>
          <p:nvSpPr>
            <p:cNvPr id="592" name="Google Shape;592;p68"/>
            <p:cNvSpPr/>
            <p:nvPr/>
          </p:nvSpPr>
          <p:spPr>
            <a:xfrm>
              <a:off x="247250" y="2271575"/>
              <a:ext cx="10197300" cy="44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93" name="Google Shape;593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25925" y="2727059"/>
              <a:ext cx="5245276" cy="31924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4" name="Google Shape;594;p68"/>
            <p:cNvSpPr txBox="1"/>
            <p:nvPr/>
          </p:nvSpPr>
          <p:spPr>
            <a:xfrm>
              <a:off x="6308425" y="2244100"/>
              <a:ext cx="3743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/>
                <a:t>Situation du 9 Janvier 2021</a:t>
              </a:r>
              <a:endParaRPr sz="1900"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9"/>
          <p:cNvSpPr/>
          <p:nvPr/>
        </p:nvSpPr>
        <p:spPr>
          <a:xfrm>
            <a:off x="264600" y="1080000"/>
            <a:ext cx="8540700" cy="67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fr-FR" sz="2400">
                <a:solidFill>
                  <a:srgbClr val="5770BE"/>
                </a:solidFill>
              </a:rPr>
              <a:t>4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 Détection </a:t>
            </a:r>
            <a:r>
              <a:rPr b="1" lang="fr-FR" sz="2400">
                <a:solidFill>
                  <a:srgbClr val="5770BE"/>
                </a:solidFill>
              </a:rPr>
              <a:t>de fronts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69"/>
          <p:cNvSpPr/>
          <p:nvPr/>
        </p:nvSpPr>
        <p:spPr>
          <a:xfrm>
            <a:off x="264600" y="2309400"/>
            <a:ext cx="101973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69"/>
          <p:cNvSpPr/>
          <p:nvPr/>
        </p:nvSpPr>
        <p:spPr>
          <a:xfrm>
            <a:off x="264600" y="5166360"/>
            <a:ext cx="1321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69"/>
          <p:cNvSpPr/>
          <p:nvPr/>
        </p:nvSpPr>
        <p:spPr>
          <a:xfrm>
            <a:off x="264600" y="1759200"/>
            <a:ext cx="8918700" cy="48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/>
              <a:t>Comment ? </a:t>
            </a:r>
            <a:endParaRPr b="1" sz="2000"/>
          </a:p>
          <a:p>
            <a:pPr indent="-3553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fr-FR" sz="2000"/>
              <a:t>10 ans de données annotées </a:t>
            </a:r>
            <a:r>
              <a:rPr lang="fr-FR" sz="2000"/>
              <a:t>(opérationnellement) par des prévisionnistes. </a:t>
            </a:r>
            <a:endParaRPr sz="2000"/>
          </a:p>
          <a:p>
            <a:pPr indent="-3553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Entraînement (réanalyse)  : </a:t>
            </a:r>
            <a:r>
              <a:rPr lang="fr-FR" sz="2000"/>
              <a:t>𝛉’w</a:t>
            </a:r>
            <a:r>
              <a:rPr lang="fr-FR" sz="2000"/>
              <a:t> (850 hPa),vent, t2m, msl, r700, lat/lon</a:t>
            </a:r>
            <a:endParaRPr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3" name="Google Shape;603;p69"/>
          <p:cNvGrpSpPr/>
          <p:nvPr/>
        </p:nvGrpSpPr>
        <p:grpSpPr>
          <a:xfrm>
            <a:off x="2154370" y="3250987"/>
            <a:ext cx="7711681" cy="4156539"/>
            <a:chOff x="4329100" y="3860125"/>
            <a:chExt cx="6131575" cy="3217135"/>
          </a:xfrm>
        </p:grpSpPr>
        <p:pic>
          <p:nvPicPr>
            <p:cNvPr id="604" name="Google Shape;604;p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69363" y="3874285"/>
              <a:ext cx="5051051" cy="320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Google Shape;605;p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29100" y="3860125"/>
              <a:ext cx="1321200" cy="1018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" name="Google Shape;606;p6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139475" y="3889595"/>
              <a:ext cx="1321200" cy="101373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0"/>
          <p:cNvSpPr/>
          <p:nvPr/>
        </p:nvSpPr>
        <p:spPr>
          <a:xfrm>
            <a:off x="264600" y="1080000"/>
            <a:ext cx="8540700" cy="67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fr-FR" sz="2400">
                <a:solidFill>
                  <a:srgbClr val="5770BE"/>
                </a:solidFill>
              </a:rPr>
              <a:t>4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 Détection </a:t>
            </a:r>
            <a:r>
              <a:rPr b="1" lang="fr-FR" sz="2400">
                <a:solidFill>
                  <a:srgbClr val="5770BE"/>
                </a:solidFill>
              </a:rPr>
              <a:t>de fronts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70"/>
          <p:cNvSpPr/>
          <p:nvPr/>
        </p:nvSpPr>
        <p:spPr>
          <a:xfrm>
            <a:off x="264600" y="5166360"/>
            <a:ext cx="1321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70"/>
          <p:cNvSpPr/>
          <p:nvPr/>
        </p:nvSpPr>
        <p:spPr>
          <a:xfrm>
            <a:off x="264600" y="1759200"/>
            <a:ext cx="8918700" cy="48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/>
              <a:t>Découpe aléatoire en imagette pour l’entrainement</a:t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" name="Google Shape;61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650" y="2210375"/>
            <a:ext cx="2952875" cy="51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0"/>
          <p:cNvSpPr txBox="1"/>
          <p:nvPr/>
        </p:nvSpPr>
        <p:spPr>
          <a:xfrm>
            <a:off x="5116725" y="2783330"/>
            <a:ext cx="5155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/>
              <a:t>Imagettes : </a:t>
            </a:r>
            <a:br>
              <a:rPr lang="fr-FR" sz="2000"/>
            </a:br>
            <a:r>
              <a:rPr lang="fr-FR" sz="2000"/>
              <a:t>   </a:t>
            </a:r>
            <a:r>
              <a:rPr lang="fr-FR" sz="2000">
                <a:solidFill>
                  <a:srgbClr val="980000"/>
                </a:solidFill>
              </a:rPr>
              <a:t>Au moins 10% des pixels doivent appartenir à des fronts. </a:t>
            </a:r>
            <a:endParaRPr sz="20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oogle Shape;620;p71"/>
          <p:cNvGrpSpPr/>
          <p:nvPr/>
        </p:nvGrpSpPr>
        <p:grpSpPr>
          <a:xfrm>
            <a:off x="3" y="2192911"/>
            <a:ext cx="10692260" cy="2183017"/>
            <a:chOff x="72400" y="1809750"/>
            <a:chExt cx="10518702" cy="1996175"/>
          </a:xfrm>
        </p:grpSpPr>
        <p:pic>
          <p:nvPicPr>
            <p:cNvPr id="621" name="Google Shape;621;p71"/>
            <p:cNvPicPr preferRelativeResize="0"/>
            <p:nvPr/>
          </p:nvPicPr>
          <p:blipFill rotWithShape="1">
            <a:blip r:embed="rId3">
              <a:alphaModFix/>
            </a:blip>
            <a:srcRect b="0" l="0" r="0" t="10378"/>
            <a:stretch/>
          </p:blipFill>
          <p:spPr>
            <a:xfrm>
              <a:off x="72400" y="2357875"/>
              <a:ext cx="10518702" cy="1448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2" name="Google Shape;622;p71"/>
            <p:cNvSpPr txBox="1"/>
            <p:nvPr/>
          </p:nvSpPr>
          <p:spPr>
            <a:xfrm>
              <a:off x="299900" y="1809750"/>
              <a:ext cx="14685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Quasi Stationnaire</a:t>
              </a:r>
              <a:endParaRPr/>
            </a:p>
          </p:txBody>
        </p:sp>
        <p:sp>
          <p:nvSpPr>
            <p:cNvPr id="623" name="Google Shape;623;p71"/>
            <p:cNvSpPr txBox="1"/>
            <p:nvPr/>
          </p:nvSpPr>
          <p:spPr>
            <a:xfrm>
              <a:off x="1830450" y="1866350"/>
              <a:ext cx="14685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Froid</a:t>
              </a:r>
              <a:endParaRPr/>
            </a:p>
          </p:txBody>
        </p:sp>
        <p:sp>
          <p:nvSpPr>
            <p:cNvPr id="624" name="Google Shape;624;p71"/>
            <p:cNvSpPr txBox="1"/>
            <p:nvPr/>
          </p:nvSpPr>
          <p:spPr>
            <a:xfrm>
              <a:off x="3190100" y="1866350"/>
              <a:ext cx="14685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Occlus</a:t>
              </a:r>
              <a:endParaRPr/>
            </a:p>
          </p:txBody>
        </p:sp>
        <p:sp>
          <p:nvSpPr>
            <p:cNvPr id="625" name="Google Shape;625;p71"/>
            <p:cNvSpPr txBox="1"/>
            <p:nvPr/>
          </p:nvSpPr>
          <p:spPr>
            <a:xfrm>
              <a:off x="4428350" y="1866350"/>
              <a:ext cx="14685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Chaud</a:t>
              </a:r>
              <a:endParaRPr/>
            </a:p>
          </p:txBody>
        </p:sp>
        <p:sp>
          <p:nvSpPr>
            <p:cNvPr id="626" name="Google Shape;626;p71"/>
            <p:cNvSpPr txBox="1"/>
            <p:nvPr/>
          </p:nvSpPr>
          <p:spPr>
            <a:xfrm>
              <a:off x="5780375" y="1917450"/>
              <a:ext cx="14685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ArgMax</a:t>
              </a:r>
              <a:endParaRPr/>
            </a:p>
          </p:txBody>
        </p:sp>
        <p:sp>
          <p:nvSpPr>
            <p:cNvPr id="627" name="Google Shape;627;p71"/>
            <p:cNvSpPr txBox="1"/>
            <p:nvPr/>
          </p:nvSpPr>
          <p:spPr>
            <a:xfrm>
              <a:off x="6977275" y="1866350"/>
              <a:ext cx="14685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Vérité</a:t>
              </a:r>
              <a:endParaRPr/>
            </a:p>
          </p:txBody>
        </p:sp>
        <p:sp>
          <p:nvSpPr>
            <p:cNvPr id="628" name="Google Shape;628;p71"/>
            <p:cNvSpPr txBox="1"/>
            <p:nvPr/>
          </p:nvSpPr>
          <p:spPr>
            <a:xfrm>
              <a:off x="8194875" y="1866350"/>
              <a:ext cx="14685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Pas de front</a:t>
              </a:r>
              <a:endParaRPr/>
            </a:p>
          </p:txBody>
        </p:sp>
      </p:grpSp>
      <p:pic>
        <p:nvPicPr>
          <p:cNvPr id="629" name="Google Shape;62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100" y="5231925"/>
            <a:ext cx="2486025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71"/>
          <p:cNvSpPr/>
          <p:nvPr/>
        </p:nvSpPr>
        <p:spPr>
          <a:xfrm>
            <a:off x="417000" y="1232400"/>
            <a:ext cx="8540700" cy="67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b="1" lang="fr-FR" sz="2400">
                <a:solidFill>
                  <a:srgbClr val="5770BE"/>
                </a:solidFill>
              </a:rPr>
              <a:t>5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 Détection </a:t>
            </a:r>
            <a:r>
              <a:rPr b="1" lang="fr-FR" sz="2400">
                <a:solidFill>
                  <a:srgbClr val="5770BE"/>
                </a:solidFill>
              </a:rPr>
              <a:t>d’objets météorologique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71"/>
          <p:cNvSpPr/>
          <p:nvPr/>
        </p:nvSpPr>
        <p:spPr>
          <a:xfrm>
            <a:off x="264600" y="1832250"/>
            <a:ext cx="89187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/>
              <a:t>Résultats de prévision </a:t>
            </a:r>
            <a:endParaRPr b="1" sz="20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71"/>
          <p:cNvSpPr/>
          <p:nvPr/>
        </p:nvSpPr>
        <p:spPr>
          <a:xfrm>
            <a:off x="264600" y="4375800"/>
            <a:ext cx="89187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/>
              <a:t>Exploitation : </a:t>
            </a:r>
            <a:r>
              <a:rPr lang="fr-FR" sz="2000"/>
              <a:t>description automatique de l’évolution des objets (templates)</a:t>
            </a:r>
            <a:endParaRPr sz="20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71"/>
          <p:cNvSpPr txBox="1"/>
          <p:nvPr/>
        </p:nvSpPr>
        <p:spPr>
          <a:xfrm>
            <a:off x="5036325" y="5253500"/>
            <a:ext cx="46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71"/>
          <p:cNvSpPr txBox="1"/>
          <p:nvPr/>
        </p:nvSpPr>
        <p:spPr>
          <a:xfrm>
            <a:off x="5088050" y="5346575"/>
            <a:ext cx="5603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Passage d’un front froid au niveau des Açores, se déplaçant vers le Sud Est aujourd’hui jusqu’en première partie de nuit.</a:t>
            </a:r>
            <a:endParaRPr sz="2000"/>
          </a:p>
        </p:txBody>
      </p:sp>
      <p:sp>
        <p:nvSpPr>
          <p:cNvPr id="635" name="Google Shape;635;p71"/>
          <p:cNvSpPr/>
          <p:nvPr/>
        </p:nvSpPr>
        <p:spPr>
          <a:xfrm>
            <a:off x="3852838" y="5715338"/>
            <a:ext cx="889500" cy="30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71"/>
          <p:cNvSpPr/>
          <p:nvPr/>
        </p:nvSpPr>
        <p:spPr>
          <a:xfrm>
            <a:off x="264600" y="1080000"/>
            <a:ext cx="8540700" cy="67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fr-FR" sz="2400">
                <a:solidFill>
                  <a:srgbClr val="5770BE"/>
                </a:solidFill>
              </a:rPr>
              <a:t>4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 Détection </a:t>
            </a:r>
            <a:r>
              <a:rPr b="1" lang="fr-FR" sz="2400">
                <a:solidFill>
                  <a:srgbClr val="5770BE"/>
                </a:solidFill>
              </a:rPr>
              <a:t>de fronts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2"/>
          <p:cNvSpPr/>
          <p:nvPr/>
        </p:nvSpPr>
        <p:spPr>
          <a:xfrm>
            <a:off x="328320" y="1962720"/>
            <a:ext cx="9803400" cy="28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200">
                <a:solidFill>
                  <a:srgbClr val="5770BE"/>
                </a:solidFill>
              </a:rPr>
              <a:t>3</a:t>
            </a:r>
            <a:r>
              <a:rPr b="1" lang="fr-FR" sz="32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fr-FR" sz="3200">
                <a:solidFill>
                  <a:srgbClr val="5770BE"/>
                </a:solidFill>
              </a:rPr>
              <a:t>5</a:t>
            </a:r>
            <a:r>
              <a:rPr b="1" lang="fr-FR" sz="32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 Détection de neige sur la route 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3"/>
          <p:cNvSpPr/>
          <p:nvPr/>
        </p:nvSpPr>
        <p:spPr>
          <a:xfrm>
            <a:off x="264600" y="1080000"/>
            <a:ext cx="8540700" cy="67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fr-FR" sz="2400">
                <a:solidFill>
                  <a:srgbClr val="5770BE"/>
                </a:solidFill>
              </a:rPr>
              <a:t>5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 Détection de neige sur la route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73"/>
          <p:cNvSpPr/>
          <p:nvPr/>
        </p:nvSpPr>
        <p:spPr>
          <a:xfrm>
            <a:off x="264600" y="2309400"/>
            <a:ext cx="101973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73"/>
          <p:cNvSpPr/>
          <p:nvPr/>
        </p:nvSpPr>
        <p:spPr>
          <a:xfrm>
            <a:off x="264600" y="5166360"/>
            <a:ext cx="1321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73"/>
          <p:cNvSpPr/>
          <p:nvPr/>
        </p:nvSpPr>
        <p:spPr>
          <a:xfrm>
            <a:off x="264600" y="2481840"/>
            <a:ext cx="6477600" cy="48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3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lang="fr-F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Présence de neige sur la route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fort impact pour la sécurité des personnes et des biens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évènement très difficile à prévoir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553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lang="fr-F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Objectifs :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avoir une meilleure connaissance du temps présent 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5532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</a:pP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avoir plus de données d’observation 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73"/>
          <p:cNvSpPr/>
          <p:nvPr/>
        </p:nvSpPr>
        <p:spPr>
          <a:xfrm>
            <a:off x="264600" y="1859040"/>
            <a:ext cx="29994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Pourquoi ?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" name="Google Shape;65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6600" y="4021560"/>
            <a:ext cx="4182479" cy="2784961"/>
          </a:xfrm>
          <a:prstGeom prst="rect">
            <a:avLst/>
          </a:prstGeom>
          <a:noFill/>
          <a:ln>
            <a:noFill/>
          </a:ln>
          <a:effectLst>
            <a:outerShdw dir="5400000" dist="1908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4"/>
          <p:cNvSpPr/>
          <p:nvPr/>
        </p:nvSpPr>
        <p:spPr>
          <a:xfrm>
            <a:off x="264600" y="1080000"/>
            <a:ext cx="8540700" cy="67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fr-FR" sz="2400">
                <a:solidFill>
                  <a:srgbClr val="5770BE"/>
                </a:solidFill>
              </a:rPr>
              <a:t>5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 Détection de neige sur la route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74"/>
          <p:cNvSpPr/>
          <p:nvPr/>
        </p:nvSpPr>
        <p:spPr>
          <a:xfrm>
            <a:off x="264600" y="2309400"/>
            <a:ext cx="101973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74"/>
          <p:cNvSpPr/>
          <p:nvPr/>
        </p:nvSpPr>
        <p:spPr>
          <a:xfrm>
            <a:off x="264600" y="5166360"/>
            <a:ext cx="1321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74"/>
          <p:cNvSpPr/>
          <p:nvPr/>
        </p:nvSpPr>
        <p:spPr>
          <a:xfrm>
            <a:off x="264600" y="1966680"/>
            <a:ext cx="9727800" cy="21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3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lang="fr-F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automatique d’images webcams de réseaux routiers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Détection de neige sur la route et ses abords 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Algorithme : MobileNetV2 (CNN -&gt; Depthwise Separable Convolutions)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553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lang="fr-F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1ers résultats satisfaisants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~90% d’efficacité ! 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0" name="Google Shape;660;p74"/>
          <p:cNvGrpSpPr/>
          <p:nvPr/>
        </p:nvGrpSpPr>
        <p:grpSpPr>
          <a:xfrm>
            <a:off x="1397160" y="4533480"/>
            <a:ext cx="7897320" cy="1966680"/>
            <a:chOff x="1397160" y="4533480"/>
            <a:chExt cx="7897320" cy="1966680"/>
          </a:xfrm>
        </p:grpSpPr>
        <p:pic>
          <p:nvPicPr>
            <p:cNvPr id="661" name="Google Shape;661;p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97160" y="4547880"/>
              <a:ext cx="2514240" cy="1952280"/>
            </a:xfrm>
            <a:prstGeom prst="rect">
              <a:avLst/>
            </a:prstGeom>
            <a:noFill/>
            <a:ln>
              <a:noFill/>
            </a:ln>
            <a:effectLst>
              <a:outerShdw dir="5400000" dist="19080">
                <a:srgbClr val="000000">
                  <a:alpha val="49800"/>
                </a:srgbClr>
              </a:outerShdw>
            </a:effectLst>
          </p:spPr>
        </p:pic>
        <p:pic>
          <p:nvPicPr>
            <p:cNvPr id="662" name="Google Shape;662;p7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77080" y="4547880"/>
              <a:ext cx="2495160" cy="1875960"/>
            </a:xfrm>
            <a:prstGeom prst="rect">
              <a:avLst/>
            </a:prstGeom>
            <a:noFill/>
            <a:ln>
              <a:noFill/>
            </a:ln>
            <a:effectLst>
              <a:outerShdw dir="5400000" dist="19080">
                <a:srgbClr val="000000">
                  <a:alpha val="49800"/>
                </a:srgbClr>
              </a:outerShdw>
            </a:effectLst>
          </p:spPr>
        </p:pic>
        <p:pic>
          <p:nvPicPr>
            <p:cNvPr id="663" name="Google Shape;663;p74"/>
            <p:cNvPicPr preferRelativeResize="0"/>
            <p:nvPr/>
          </p:nvPicPr>
          <p:blipFill rotWithShape="1">
            <a:blip r:embed="rId5">
              <a:alphaModFix/>
            </a:blip>
            <a:srcRect b="0" l="0" r="4843" t="0"/>
            <a:stretch/>
          </p:blipFill>
          <p:spPr>
            <a:xfrm>
              <a:off x="6938280" y="4533480"/>
              <a:ext cx="2356200" cy="1904760"/>
            </a:xfrm>
            <a:prstGeom prst="rect">
              <a:avLst/>
            </a:prstGeom>
            <a:noFill/>
            <a:ln>
              <a:noFill/>
            </a:ln>
            <a:effectLst>
              <a:outerShdw dir="5400000" dist="19080">
                <a:srgbClr val="000000">
                  <a:alpha val="49800"/>
                </a:srgbClr>
              </a:outerShdw>
            </a:effectLst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5"/>
          <p:cNvSpPr/>
          <p:nvPr/>
        </p:nvSpPr>
        <p:spPr>
          <a:xfrm>
            <a:off x="328320" y="1962720"/>
            <a:ext cx="9803400" cy="28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200">
                <a:solidFill>
                  <a:srgbClr val="5770BE"/>
                </a:solidFill>
              </a:rPr>
              <a:t>3</a:t>
            </a:r>
            <a:r>
              <a:rPr b="1" lang="fr-FR" sz="32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fr-FR" sz="3200">
                <a:solidFill>
                  <a:srgbClr val="5770BE"/>
                </a:solidFill>
              </a:rPr>
              <a:t>6</a:t>
            </a:r>
            <a:r>
              <a:rPr b="1" lang="fr-FR" sz="32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fr-FR" sz="3200">
                <a:solidFill>
                  <a:srgbClr val="5770BE"/>
                </a:solidFill>
              </a:rPr>
              <a:t>Super-Résolution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/>
          <p:nvPr/>
        </p:nvSpPr>
        <p:spPr>
          <a:xfrm>
            <a:off x="328320" y="1962720"/>
            <a:ext cx="8447400" cy="2854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2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1. Historique du traitement de donnée à Météo France 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76"/>
          <p:cNvPicPr preferRelativeResize="0"/>
          <p:nvPr/>
        </p:nvPicPr>
        <p:blipFill rotWithShape="1">
          <a:blip r:embed="rId3">
            <a:alphaModFix/>
          </a:blip>
          <a:srcRect b="0" l="0" r="41169" t="0"/>
          <a:stretch/>
        </p:blipFill>
        <p:spPr>
          <a:xfrm>
            <a:off x="5318600" y="673250"/>
            <a:ext cx="5049501" cy="6274276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6"/>
          <p:cNvSpPr/>
          <p:nvPr/>
        </p:nvSpPr>
        <p:spPr>
          <a:xfrm>
            <a:off x="264600" y="1080000"/>
            <a:ext cx="5467800" cy="67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770BE"/>
                </a:solidFill>
              </a:rPr>
              <a:t>3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fr-FR" sz="2400">
                <a:solidFill>
                  <a:srgbClr val="5770BE"/>
                </a:solidFill>
              </a:rPr>
              <a:t>6</a:t>
            </a: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fr-FR" sz="2400">
                <a:solidFill>
                  <a:srgbClr val="5770BE"/>
                </a:solidFill>
              </a:rPr>
              <a:t>Super-Résolution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76"/>
          <p:cNvSpPr/>
          <p:nvPr/>
        </p:nvSpPr>
        <p:spPr>
          <a:xfrm>
            <a:off x="264600" y="1859040"/>
            <a:ext cx="29994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Pourquoi ?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76"/>
          <p:cNvSpPr/>
          <p:nvPr/>
        </p:nvSpPr>
        <p:spPr>
          <a:xfrm>
            <a:off x="264600" y="2477300"/>
            <a:ext cx="45828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	Améliorer la qualité visuelle des images radar pour le grand public.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76"/>
          <p:cNvSpPr/>
          <p:nvPr/>
        </p:nvSpPr>
        <p:spPr>
          <a:xfrm>
            <a:off x="264600" y="3296290"/>
            <a:ext cx="29994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200"/>
              <a:t>Type de modèle </a:t>
            </a:r>
            <a:r>
              <a:rPr b="1" lang="fr-FR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?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76"/>
          <p:cNvSpPr/>
          <p:nvPr/>
        </p:nvSpPr>
        <p:spPr>
          <a:xfrm>
            <a:off x="397775" y="3814700"/>
            <a:ext cx="45828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 Enhanced deep super-résolution network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7"/>
          <p:cNvSpPr/>
          <p:nvPr/>
        </p:nvSpPr>
        <p:spPr>
          <a:xfrm>
            <a:off x="328320" y="1962720"/>
            <a:ext cx="9803400" cy="28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200">
                <a:solidFill>
                  <a:srgbClr val="5770BE"/>
                </a:solidFill>
              </a:rPr>
              <a:t>Conclusion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8"/>
          <p:cNvSpPr/>
          <p:nvPr/>
        </p:nvSpPr>
        <p:spPr>
          <a:xfrm>
            <a:off x="318250" y="1208302"/>
            <a:ext cx="9664800" cy="5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Météo-France produit et archive de très nombreuses données chaque jour. </a:t>
            </a:r>
            <a:endParaRPr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Forte expertise en traitement de données “classique” et habitude dans certains services de travailler avec de larges volumes de données. </a:t>
            </a:r>
            <a:endParaRPr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Accélération sur l’IA ces dernières années (création d’un LabIA, montées en compétences au sein des différentes </a:t>
            </a:r>
            <a:r>
              <a:rPr lang="fr-FR" sz="2000"/>
              <a:t>directions</a:t>
            </a:r>
            <a:r>
              <a:rPr lang="fr-FR" sz="2000"/>
              <a:t>). 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Encore de très nombreuses voies à explorer !! 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27879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9"/>
          <p:cNvSpPr/>
          <p:nvPr/>
        </p:nvSpPr>
        <p:spPr>
          <a:xfrm>
            <a:off x="264600" y="1080000"/>
            <a:ext cx="10136520" cy="679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Merci pour votre attention !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79"/>
          <p:cNvSpPr/>
          <p:nvPr/>
        </p:nvSpPr>
        <p:spPr>
          <a:xfrm>
            <a:off x="264600" y="2309400"/>
            <a:ext cx="10197360" cy="44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79"/>
          <p:cNvSpPr/>
          <p:nvPr/>
        </p:nvSpPr>
        <p:spPr>
          <a:xfrm>
            <a:off x="264600" y="5166360"/>
            <a:ext cx="1321200" cy="26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79"/>
          <p:cNvSpPr/>
          <p:nvPr/>
        </p:nvSpPr>
        <p:spPr>
          <a:xfrm>
            <a:off x="212400" y="1900080"/>
            <a:ext cx="6928920" cy="480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3553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lang="fr-F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Contacts: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fr-FR" sz="20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vincent.chabot@meteo.fr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/>
          <p:nvPr/>
        </p:nvSpPr>
        <p:spPr>
          <a:xfrm>
            <a:off x="264600" y="1032480"/>
            <a:ext cx="8540640" cy="679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Une forte culture de la modélisation physique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2"/>
          <p:cNvSpPr/>
          <p:nvPr/>
        </p:nvSpPr>
        <p:spPr>
          <a:xfrm>
            <a:off x="264600" y="2309400"/>
            <a:ext cx="10197360" cy="44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2"/>
          <p:cNvSpPr/>
          <p:nvPr/>
        </p:nvSpPr>
        <p:spPr>
          <a:xfrm>
            <a:off x="264600" y="5166360"/>
            <a:ext cx="1321200" cy="26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2"/>
          <p:cNvSpPr/>
          <p:nvPr/>
        </p:nvSpPr>
        <p:spPr>
          <a:xfrm>
            <a:off x="423720" y="1808640"/>
            <a:ext cx="9843840" cy="480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848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lang="fr-F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Culture de la modélisation physique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Modèle ARPEGE (monde)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Modèle AROME (maille fine, métropole)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02363"/>
            <a:ext cx="3977578" cy="1902250"/>
          </a:xfrm>
          <a:prstGeom prst="rect">
            <a:avLst/>
          </a:prstGeom>
          <a:noFill/>
          <a:ln>
            <a:noFill/>
          </a:ln>
          <a:effectLst>
            <a:outerShdw dir="5400000" dist="19080">
              <a:srgbClr val="000000">
                <a:alpha val="49803"/>
              </a:srgbClr>
            </a:outerShdw>
          </a:effectLst>
        </p:spPr>
      </p:pic>
      <p:pic>
        <p:nvPicPr>
          <p:cNvPr id="195" name="Google Shape;19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9425" y="4093090"/>
            <a:ext cx="3152520" cy="2980081"/>
          </a:xfrm>
          <a:prstGeom prst="rect">
            <a:avLst/>
          </a:prstGeom>
          <a:noFill/>
          <a:ln>
            <a:noFill/>
          </a:ln>
          <a:effectLst>
            <a:outerShdw dir="5400000" dist="19080">
              <a:srgbClr val="000000">
                <a:alpha val="49803"/>
              </a:srgbClr>
            </a:outerShdw>
          </a:effectLst>
        </p:spPr>
      </p:pic>
      <p:sp>
        <p:nvSpPr>
          <p:cNvPr id="196" name="Google Shape;196;p32"/>
          <p:cNvSpPr/>
          <p:nvPr/>
        </p:nvSpPr>
        <p:spPr>
          <a:xfrm>
            <a:off x="5" y="6463565"/>
            <a:ext cx="4890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HPC ATOS BULL Sequana XH2000 “Belenos” et “Taranis”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2"/>
          <p:cNvSpPr txBox="1"/>
          <p:nvPr/>
        </p:nvSpPr>
        <p:spPr>
          <a:xfrm>
            <a:off x="7309425" y="3441288"/>
            <a:ext cx="2827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/>
              <a:t>Modèle AROME 1.3 km sur la savoie</a:t>
            </a:r>
            <a:endParaRPr sz="1600"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2782" y="2880670"/>
            <a:ext cx="2525687" cy="24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/>
          <p:nvPr/>
        </p:nvSpPr>
        <p:spPr>
          <a:xfrm>
            <a:off x="264600" y="1032480"/>
            <a:ext cx="8540640" cy="679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Une longue expertise en traitement des données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3"/>
          <p:cNvSpPr/>
          <p:nvPr/>
        </p:nvSpPr>
        <p:spPr>
          <a:xfrm>
            <a:off x="264600" y="2309400"/>
            <a:ext cx="10197360" cy="44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3"/>
          <p:cNvSpPr/>
          <p:nvPr/>
        </p:nvSpPr>
        <p:spPr>
          <a:xfrm>
            <a:off x="264600" y="5166360"/>
            <a:ext cx="1321200" cy="26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3"/>
          <p:cNvSpPr/>
          <p:nvPr/>
        </p:nvSpPr>
        <p:spPr>
          <a:xfrm>
            <a:off x="0" y="1596525"/>
            <a:ext cx="9834300" cy="48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34848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fr-F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« adaptations statistiques »</a:t>
            </a:r>
            <a:r>
              <a:rPr b="0" lang="fr-F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du Machine Learning opérationnel depuis les années 80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1" i="0" lang="fr-FR" sz="2000" u="none" cap="none" strike="noStrike">
                <a:solidFill>
                  <a:srgbClr val="000000"/>
                </a:solidFill>
              </a:rPr>
              <a:t>Objectif</a:t>
            </a: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améliorer la prévision d’un modèle à l’aide de données historiques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Prédicteurs : divers paramètres en sortie de modèle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Vérité terrain : Température/Vent/Pluie mesurée par une station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1" i="0" lang="fr-FR" sz="2000" u="none" cap="none" strike="noStrike">
                <a:solidFill>
                  <a:srgbClr val="000000"/>
                </a:solidFill>
              </a:rPr>
              <a:t>Type algorithme</a:t>
            </a: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Régression logistiques/Random Forests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147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28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33"/>
          <p:cNvPicPr preferRelativeResize="0"/>
          <p:nvPr/>
        </p:nvPicPr>
        <p:blipFill rotWithShape="1">
          <a:blip r:embed="rId3">
            <a:alphaModFix/>
          </a:blip>
          <a:srcRect b="0" l="48673" r="0" t="0"/>
          <a:stretch/>
        </p:blipFill>
        <p:spPr>
          <a:xfrm>
            <a:off x="2179375" y="3853300"/>
            <a:ext cx="4076000" cy="313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 txBox="1"/>
          <p:nvPr/>
        </p:nvSpPr>
        <p:spPr>
          <a:xfrm>
            <a:off x="6098675" y="5098200"/>
            <a:ext cx="571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/>
              <a:t>From </a:t>
            </a:r>
            <a:r>
              <a:rPr b="1" lang="fr-FR"/>
              <a:t>Taillardat et al. 2016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/>
          <p:nvPr/>
        </p:nvSpPr>
        <p:spPr>
          <a:xfrm>
            <a:off x="264600" y="1032480"/>
            <a:ext cx="8540640" cy="679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Une longue expertise en traitement des données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4"/>
          <p:cNvSpPr/>
          <p:nvPr/>
        </p:nvSpPr>
        <p:spPr>
          <a:xfrm>
            <a:off x="264600" y="2309400"/>
            <a:ext cx="10197360" cy="44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4"/>
          <p:cNvSpPr/>
          <p:nvPr/>
        </p:nvSpPr>
        <p:spPr>
          <a:xfrm>
            <a:off x="264600" y="5166360"/>
            <a:ext cx="1321200" cy="26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4"/>
          <p:cNvSpPr/>
          <p:nvPr/>
        </p:nvSpPr>
        <p:spPr>
          <a:xfrm>
            <a:off x="264600" y="1827360"/>
            <a:ext cx="9383400" cy="480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34848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fr-F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L’assimilation de données</a:t>
            </a:r>
            <a:r>
              <a:rPr b="0" lang="fr-F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1" i="0" lang="fr-FR" sz="2000" u="none" cap="none" strike="noStrike">
                <a:solidFill>
                  <a:srgbClr val="000000"/>
                </a:solidFill>
              </a:rPr>
              <a:t>Objectif </a:t>
            </a: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fr-FR" sz="2000"/>
              <a:t>Fournir le meilleur état initial du système physique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1" i="0" lang="fr-FR" sz="2000" u="none" cap="none" strike="noStrike">
                <a:solidFill>
                  <a:srgbClr val="000000"/>
                </a:solidFill>
              </a:rPr>
              <a:t>Type algorithme </a:t>
            </a: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Pas du ML (moindre carrés)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148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fr-FR" sz="2000"/>
              <a:t>Dimensions du problème</a:t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    10^9 : Observations 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    10^11 : Vecteur d’état </a:t>
            </a:r>
            <a:endParaRPr sz="2000"/>
          </a:p>
          <a:p>
            <a:pPr indent="-228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2240" r="5184" t="0"/>
          <a:stretch/>
        </p:blipFill>
        <p:spPr>
          <a:xfrm>
            <a:off x="3536075" y="3578900"/>
            <a:ext cx="7155725" cy="34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/>
          <p:nvPr/>
        </p:nvSpPr>
        <p:spPr>
          <a:xfrm>
            <a:off x="264600" y="1032480"/>
            <a:ext cx="8540640" cy="679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 strike="noStrike">
                <a:solidFill>
                  <a:srgbClr val="5770BE"/>
                </a:solidFill>
                <a:latin typeface="Arial"/>
                <a:ea typeface="Arial"/>
                <a:cs typeface="Arial"/>
                <a:sym typeface="Arial"/>
              </a:rPr>
              <a:t>Une longue expertise en traitement des données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5"/>
          <p:cNvSpPr/>
          <p:nvPr/>
        </p:nvSpPr>
        <p:spPr>
          <a:xfrm>
            <a:off x="264600" y="2309400"/>
            <a:ext cx="10197360" cy="44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5"/>
          <p:cNvSpPr/>
          <p:nvPr/>
        </p:nvSpPr>
        <p:spPr>
          <a:xfrm>
            <a:off x="264600" y="5166360"/>
            <a:ext cx="1321200" cy="26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5"/>
          <p:cNvSpPr/>
          <p:nvPr/>
        </p:nvSpPr>
        <p:spPr>
          <a:xfrm>
            <a:off x="264600" y="1827360"/>
            <a:ext cx="9383400" cy="480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34848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fr-F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régimes de temps</a:t>
            </a:r>
            <a:r>
              <a:rPr b="0" lang="fr-F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: Classification des circulations météorologique types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Prédicteurs : Pression au niveau de la mer/Z500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1" i="0" lang="fr-FR" sz="2000" u="none" cap="none" strike="noStrike">
                <a:solidFill>
                  <a:srgbClr val="000000"/>
                </a:solidFill>
              </a:rPr>
              <a:t>Type algorithme : </a:t>
            </a: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Kmeans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28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35"/>
          <p:cNvPicPr preferRelativeResize="0"/>
          <p:nvPr/>
        </p:nvPicPr>
        <p:blipFill rotWithShape="1">
          <a:blip r:embed="rId3">
            <a:alphaModFix/>
          </a:blip>
          <a:srcRect b="0" l="0" r="0" t="3636"/>
          <a:stretch/>
        </p:blipFill>
        <p:spPr>
          <a:xfrm>
            <a:off x="3862450" y="4977425"/>
            <a:ext cx="3245750" cy="2356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35"/>
          <p:cNvGrpSpPr/>
          <p:nvPr/>
        </p:nvGrpSpPr>
        <p:grpSpPr>
          <a:xfrm>
            <a:off x="4203427" y="3036127"/>
            <a:ext cx="6323443" cy="3875652"/>
            <a:chOff x="3960000" y="2952000"/>
            <a:chExt cx="6566400" cy="3960000"/>
          </a:xfrm>
        </p:grpSpPr>
        <p:pic>
          <p:nvPicPr>
            <p:cNvPr id="228" name="Google Shape;228;p35"/>
            <p:cNvPicPr preferRelativeResize="0"/>
            <p:nvPr/>
          </p:nvPicPr>
          <p:blipFill rotWithShape="1">
            <a:blip r:embed="rId4">
              <a:alphaModFix/>
            </a:blip>
            <a:srcRect b="20110" l="3491" r="3761" t="0"/>
            <a:stretch/>
          </p:blipFill>
          <p:spPr>
            <a:xfrm>
              <a:off x="3960000" y="2952000"/>
              <a:ext cx="3024000" cy="189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35"/>
            <p:cNvPicPr preferRelativeResize="0"/>
            <p:nvPr/>
          </p:nvPicPr>
          <p:blipFill rotWithShape="1">
            <a:blip r:embed="rId5">
              <a:alphaModFix/>
            </a:blip>
            <a:srcRect b="5598" l="1761" r="0" t="4801"/>
            <a:stretch/>
          </p:blipFill>
          <p:spPr>
            <a:xfrm>
              <a:off x="6984000" y="4869360"/>
              <a:ext cx="3542400" cy="2042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56000" y="2972520"/>
              <a:ext cx="3096000" cy="189684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